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Fira Sans Extra Condensed Medium"/>
      <p:regular r:id="rId35"/>
      <p:bold r:id="rId36"/>
      <p:italic r:id="rId37"/>
      <p:boldItalic r:id="rId38"/>
    </p:embeddedFont>
    <p:embeddedFont>
      <p:font typeface="Fira Sans"/>
      <p:regular r:id="rId39"/>
      <p:bold r:id="rId40"/>
      <p:italic r:id="rId41"/>
      <p:boldItalic r:id="rId42"/>
    </p:embeddedFont>
    <p:embeddedFont>
      <p:font typeface="Fira Sans Extra Condensed"/>
      <p:regular r:id="rId43"/>
      <p:bold r:id="rId44"/>
      <p:italic r:id="rId45"/>
      <p:boldItalic r:id="rId46"/>
    </p:embeddedFont>
    <p:embeddedFont>
      <p:font typeface="Comfortaa Medium"/>
      <p:regular r:id="rId47"/>
      <p:bold r:id="rId48"/>
    </p:embeddedFont>
    <p:embeddedFont>
      <p:font typeface="Comfortaa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-bold.fntdata"/><Relationship Id="rId42" Type="http://schemas.openxmlformats.org/officeDocument/2006/relationships/font" Target="fonts/FiraSans-boldItalic.fntdata"/><Relationship Id="rId41" Type="http://schemas.openxmlformats.org/officeDocument/2006/relationships/font" Target="fonts/FiraSans-italic.fntdata"/><Relationship Id="rId44" Type="http://schemas.openxmlformats.org/officeDocument/2006/relationships/font" Target="fonts/FiraSansExtraCondensed-bold.fntdata"/><Relationship Id="rId43" Type="http://schemas.openxmlformats.org/officeDocument/2006/relationships/font" Target="fonts/FiraSansExtraCondensed-regular.fntdata"/><Relationship Id="rId46" Type="http://schemas.openxmlformats.org/officeDocument/2006/relationships/font" Target="fonts/FiraSansExtraCondensed-boldItalic.fntdata"/><Relationship Id="rId45" Type="http://schemas.openxmlformats.org/officeDocument/2006/relationships/font" Target="fonts/FiraSansExtraCondensed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ComfortaaMedium-bold.fntdata"/><Relationship Id="rId47" Type="http://schemas.openxmlformats.org/officeDocument/2006/relationships/font" Target="fonts/ComfortaaMedium-regular.fntdata"/><Relationship Id="rId49" Type="http://schemas.openxmlformats.org/officeDocument/2006/relationships/font" Target="fonts/Comforta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regular.fntdata"/><Relationship Id="rId30" Type="http://schemas.openxmlformats.org/officeDocument/2006/relationships/slide" Target="slides/slide26.xml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FiraSansExtraCondensedMedium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FiraSansExtraCondensedMedium-italic.fntdata"/><Relationship Id="rId36" Type="http://schemas.openxmlformats.org/officeDocument/2006/relationships/font" Target="fonts/FiraSansExtraCondensedMedium-bold.fntdata"/><Relationship Id="rId39" Type="http://schemas.openxmlformats.org/officeDocument/2006/relationships/font" Target="fonts/FiraSans-regular.fntdata"/><Relationship Id="rId38" Type="http://schemas.openxmlformats.org/officeDocument/2006/relationships/font" Target="fonts/FiraSansExtraCondensedMedium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font" Target="fonts/Comfortaa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8d66f39e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8d66f39e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2020 JAMA Oncology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이전 논문과 차이점 → EHR에 머신러닝 알고리즘을 도입하여 실시간 예후 예측 시스템 구축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8d66f39e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f8d66f39e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실시간 EHR 데이터에 알고리즘 적용하여 환자별  6개월 이내 사망률 확인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이전 16년도 출판된 데이터로 학습 / 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ECOG 환자의 일상생활능력, 적절한 치료와 예후 등을 평가 등의 전신상태를 평가하는데 사용 (0~5 까지 되어있음)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f8d66f39e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f8d66f39e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8d66f39e3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f8d66f39e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2021 JAMA network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새로운 화학요법 요법 시행 첫날부터 완화 화학요법과 180일 사망률을 예측 사망률 위험도에 의한 모델 차별</a:t>
            </a:r>
            <a:endParaRPr sz="10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8d66f39e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f8d66f39e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predictive 5,390 variables were retained.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변수는 5000개 이상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8d66f39e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8d66f39e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30일 사망률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8d66f39e3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8d66f39e3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30일 사망률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71c4e196f_1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71c4e196f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28bb875b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28bb875b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9f5cce430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9f5cce430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71c4e196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71c4e196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f71c4e196f_1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f71c4e196f_1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f71c4e196f_1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f71c4e196f_1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a28bb875b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a28bb875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a28bb875b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a28bb875b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f8f273884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f8f273884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f8f273884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f8f273884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8d66f39e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8d66f39e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71c4e196f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71c4e196f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71c4e196f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71c4e196f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2016 JAMA Oncology</a:t>
            </a:r>
            <a:endParaRPr sz="10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71c4e196f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71c4e196f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CMO -&gt; 안락사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주어진 CMO* 상태를 개선할 일일 확률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입원환자 층에서 퇴원할 일일 확률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입원실에서 중환자실로 돌아갈 확률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what is sofa score = </a:t>
            </a:r>
            <a:r>
              <a:rPr b="1" lang="es">
                <a:solidFill>
                  <a:schemeClr val="dk1"/>
                </a:solidFill>
              </a:rPr>
              <a:t>mortality prediction score that is based on the degree of dysfunction of six organ system</a:t>
            </a:r>
            <a:r>
              <a:rPr lang="es">
                <a:solidFill>
                  <a:schemeClr val="dk1"/>
                </a:solidFill>
              </a:rPr>
              <a:t>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FFFFF"/>
                </a:highlight>
              </a:rPr>
              <a:t>TreeAge Pro is the leading tool for building decision trees, Markov models and event-based simulations</a:t>
            </a:r>
            <a:endParaRPr b="1"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71c4e196f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f71c4e196f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71c4e196f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f71c4e196f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2019 JAMA Network</a:t>
            </a:r>
            <a:endParaRPr sz="10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71c4e196f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71c4e196f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lectrocardiogram(ECG) - 심전도 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Positive Predictive Value (양성 예측도) - </a:t>
            </a:r>
            <a:r>
              <a:rPr lang="es" sz="105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양성(질병이 있다고)으로 나온 것 중에 실제로 질병이 있을 확률.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71c4e196f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71c4e196f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PPV(</a:t>
            </a:r>
            <a:r>
              <a:rPr lang="es" sz="1050">
                <a:solidFill>
                  <a:srgbClr val="BDC1C6"/>
                </a:solidFill>
                <a:highlight>
                  <a:srgbClr val="202124"/>
                </a:highlight>
              </a:rPr>
              <a:t>Positive Predictive Value)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 -&gt; 양성예측률</a:t>
            </a:r>
            <a:endParaRPr sz="10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6개월 사망 위험이 높은 환자를 정확하게 식별 경사도 상승 알고리즘이 실시간으로 적용되었을 때, 고위험으로 분류된 대부분의 환자는 심각한 질병에 관한 대화에 종양학 임상의에 의해 적절한 것으로 간주되었다.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" name="Google Shape;36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ra Sans Extra Condensed"/>
              <a:buNone/>
              <a:defRPr sz="24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5477">
          <p15:clr>
            <a:srgbClr val="EA4335"/>
          </p15:clr>
        </p15:guide>
        <p15:guide id="4" pos="1497">
          <p15:clr>
            <a:srgbClr val="EA4335"/>
          </p15:clr>
        </p15:guide>
        <p15:guide id="5" pos="4263">
          <p15:clr>
            <a:srgbClr val="EA4335"/>
          </p15:clr>
        </p15:guide>
        <p15:guide id="6" pos="288">
          <p15:clr>
            <a:srgbClr val="EA4335"/>
          </p15:clr>
        </p15:guide>
        <p15:guide id="7" orient="horz" pos="257">
          <p15:clr>
            <a:srgbClr val="EA4335"/>
          </p15:clr>
        </p15:guide>
        <p15:guide id="8" orient="horz" pos="298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ctrTitle"/>
          </p:nvPr>
        </p:nvSpPr>
        <p:spPr>
          <a:xfrm>
            <a:off x="1099050" y="1863150"/>
            <a:ext cx="69459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600"/>
              <a:t> Literature Review</a:t>
            </a:r>
            <a:endParaRPr sz="4600"/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2103150" y="2780725"/>
            <a:ext cx="4937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Comfortaa Medium"/>
                <a:ea typeface="Comfortaa Medium"/>
                <a:cs typeface="Comfortaa Medium"/>
                <a:sym typeface="Comfortaa Medium"/>
              </a:rPr>
              <a:t>Short term mortality prediction model analysis &amp;</a:t>
            </a:r>
            <a:endParaRPr sz="15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latin typeface="Comfortaa Medium"/>
                <a:ea typeface="Comfortaa Medium"/>
                <a:cs typeface="Comfortaa Medium"/>
                <a:sym typeface="Comfortaa Medium"/>
              </a:rPr>
              <a:t>comprehend ensemble model </a:t>
            </a:r>
            <a:endParaRPr sz="1500">
              <a:latin typeface="Comfortaa Medium"/>
              <a:ea typeface="Comfortaa Medium"/>
              <a:cs typeface="Comfortaa Medium"/>
              <a:sym typeface="Comfortaa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6636300" y="4305000"/>
            <a:ext cx="2507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21.Oct.15(Fri)</a:t>
            </a:r>
            <a:endParaRPr sz="10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  </a:t>
            </a:r>
            <a:endParaRPr sz="15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  <a:latin typeface="Manjari"/>
                <a:ea typeface="Manjari"/>
                <a:cs typeface="Manjari"/>
                <a:sym typeface="Manjari"/>
              </a:rPr>
              <a:t>암관리학과 권회준</a:t>
            </a:r>
            <a:endParaRPr sz="1500">
              <a:solidFill>
                <a:schemeClr val="dk2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" name="Google Shape;206;p22"/>
          <p:cNvCxnSpPr/>
          <p:nvPr/>
        </p:nvCxnSpPr>
        <p:spPr>
          <a:xfrm>
            <a:off x="3667500" y="541407"/>
            <a:ext cx="54765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22"/>
          <p:cNvSpPr txBox="1"/>
          <p:nvPr/>
        </p:nvSpPr>
        <p:spPr>
          <a:xfrm>
            <a:off x="1244850" y="2749413"/>
            <a:ext cx="66543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Topic 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180일 사망률 위험에 대해 실시간 예측을 진행하는 EHR 내장 ML 알고리즘을 검증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1244850" y="3230700"/>
            <a:ext cx="66543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Study population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 : 19.3 - 19.4,  종양 진료를 받은 외래 환자 24,582명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1244700" y="3711975"/>
            <a:ext cx="6654300" cy="554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Outcomes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 : 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180-day mortality from the index encounter;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</a:rPr>
              <a:t>                    Performance metric was the area under the receiver operating characteristic curve;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1244850" y="4378050"/>
            <a:ext cx="66543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Data Source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 :  </a:t>
            </a:r>
            <a:r>
              <a:rPr lang="e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University of Pennsylvania Health System EHR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700" y="972162"/>
            <a:ext cx="6654300" cy="162883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2" name="Google Shape;212;p22"/>
          <p:cNvSpPr txBox="1"/>
          <p:nvPr/>
        </p:nvSpPr>
        <p:spPr>
          <a:xfrm>
            <a:off x="4566675" y="62450"/>
            <a:ext cx="457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Short - Term Mortality Prediction Model/ Review</a:t>
            </a:r>
            <a:endParaRPr sz="17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3" name="Google Shape;213;p22"/>
          <p:cNvSpPr txBox="1"/>
          <p:nvPr/>
        </p:nvSpPr>
        <p:spPr>
          <a:xfrm>
            <a:off x="8472458" y="46752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Comfortaa"/>
                <a:ea typeface="Comfortaa"/>
                <a:cs typeface="Comfortaa"/>
                <a:sym typeface="Comfortaa"/>
              </a:rPr>
              <a:t>‹#›</a:t>
            </a:fld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23"/>
          <p:cNvCxnSpPr/>
          <p:nvPr/>
        </p:nvCxnSpPr>
        <p:spPr>
          <a:xfrm>
            <a:off x="3667500" y="541407"/>
            <a:ext cx="54765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3"/>
          <p:cNvSpPr txBox="1"/>
          <p:nvPr/>
        </p:nvSpPr>
        <p:spPr>
          <a:xfrm>
            <a:off x="4803375" y="1418975"/>
            <a:ext cx="42339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Model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Gradient boosting,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3"/>
          <p:cNvSpPr txBox="1"/>
          <p:nvPr/>
        </p:nvSpPr>
        <p:spPr>
          <a:xfrm>
            <a:off x="4808400" y="1870013"/>
            <a:ext cx="4233900" cy="923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Variable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Age, Sex, Ethics, Marital Status, Insurance, ECOG*, Perforamnce status, Elixhauser comorbidity socre, cancer state, pracitce site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23"/>
          <p:cNvSpPr txBox="1"/>
          <p:nvPr/>
        </p:nvSpPr>
        <p:spPr>
          <a:xfrm>
            <a:off x="4803375" y="2875175"/>
            <a:ext cx="42339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Software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: Python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75" y="926125"/>
            <a:ext cx="4076274" cy="35301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3" name="Google Shape;223;p23"/>
          <p:cNvSpPr txBox="1"/>
          <p:nvPr/>
        </p:nvSpPr>
        <p:spPr>
          <a:xfrm>
            <a:off x="4566675" y="62450"/>
            <a:ext cx="457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Short - Term Mortality Prediction Model/ Review</a:t>
            </a:r>
            <a:endParaRPr sz="17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24" name="Google Shape;224;p23"/>
          <p:cNvSpPr txBox="1"/>
          <p:nvPr/>
        </p:nvSpPr>
        <p:spPr>
          <a:xfrm>
            <a:off x="453300" y="4796425"/>
            <a:ext cx="384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 Eastern Cooperative Oncology Group;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8472458" y="46752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Comfortaa"/>
                <a:ea typeface="Comfortaa"/>
                <a:cs typeface="Comfortaa"/>
                <a:sym typeface="Comfortaa"/>
              </a:rPr>
              <a:t>‹#›</a:t>
            </a:fld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24"/>
          <p:cNvCxnSpPr/>
          <p:nvPr/>
        </p:nvCxnSpPr>
        <p:spPr>
          <a:xfrm>
            <a:off x="3667500" y="541407"/>
            <a:ext cx="54765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1" name="Google Shape;2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50" y="1117852"/>
            <a:ext cx="4134475" cy="32446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2" name="Google Shape;232;p24"/>
          <p:cNvSpPr txBox="1"/>
          <p:nvPr/>
        </p:nvSpPr>
        <p:spPr>
          <a:xfrm>
            <a:off x="4603975" y="2423925"/>
            <a:ext cx="4421400" cy="554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기존 모델에 비해 예후 예측이 유리하게 비교됨을 통해 임상의들의 의사결정도구로서 유용하게 사용 가능성 내재</a:t>
            </a:r>
            <a:endParaRPr b="1" sz="12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33" name="Google Shape;233;p24"/>
          <p:cNvGrpSpPr/>
          <p:nvPr/>
        </p:nvGrpSpPr>
        <p:grpSpPr>
          <a:xfrm>
            <a:off x="4603973" y="1687880"/>
            <a:ext cx="614399" cy="614399"/>
            <a:chOff x="5613748" y="1542393"/>
            <a:chExt cx="614399" cy="614399"/>
          </a:xfrm>
        </p:grpSpPr>
        <p:sp>
          <p:nvSpPr>
            <p:cNvPr id="234" name="Google Shape;234;p24"/>
            <p:cNvSpPr/>
            <p:nvPr/>
          </p:nvSpPr>
          <p:spPr>
            <a:xfrm>
              <a:off x="5613748" y="1542393"/>
              <a:ext cx="614399" cy="614399"/>
            </a:xfrm>
            <a:custGeom>
              <a:rect b="b" l="l" r="r" t="t"/>
              <a:pathLst>
                <a:path extrusionOk="0" h="6824" w="6824">
                  <a:moveTo>
                    <a:pt x="3416" y="1"/>
                  </a:moveTo>
                  <a:cubicBezTo>
                    <a:pt x="1506" y="1"/>
                    <a:pt x="0" y="1541"/>
                    <a:pt x="0" y="3417"/>
                  </a:cubicBezTo>
                  <a:cubicBezTo>
                    <a:pt x="0" y="5318"/>
                    <a:pt x="1506" y="6824"/>
                    <a:pt x="3416" y="6824"/>
                  </a:cubicBezTo>
                  <a:cubicBezTo>
                    <a:pt x="5283" y="6824"/>
                    <a:pt x="6823" y="5318"/>
                    <a:pt x="6823" y="3417"/>
                  </a:cubicBezTo>
                  <a:cubicBezTo>
                    <a:pt x="6823" y="1541"/>
                    <a:pt x="5283" y="1"/>
                    <a:pt x="3416" y="1"/>
                  </a:cubicBezTo>
                  <a:close/>
                </a:path>
              </a:pathLst>
            </a:custGeom>
            <a:solidFill>
              <a:srgbClr val="B2D9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5" name="Google Shape;235;p24"/>
            <p:cNvGrpSpPr/>
            <p:nvPr/>
          </p:nvGrpSpPr>
          <p:grpSpPr>
            <a:xfrm>
              <a:off x="5739734" y="1641416"/>
              <a:ext cx="366250" cy="367060"/>
              <a:chOff x="1380329" y="2280215"/>
              <a:chExt cx="378396" cy="379233"/>
            </a:xfrm>
          </p:grpSpPr>
          <p:sp>
            <p:nvSpPr>
              <p:cNvPr id="236" name="Google Shape;236;p24"/>
              <p:cNvSpPr/>
              <p:nvPr/>
            </p:nvSpPr>
            <p:spPr>
              <a:xfrm>
                <a:off x="1454836" y="2358815"/>
                <a:ext cx="232637" cy="225288"/>
              </a:xfrm>
              <a:custGeom>
                <a:rect b="b" l="l" r="r" t="t"/>
                <a:pathLst>
                  <a:path extrusionOk="0" h="2422" w="2501">
                    <a:moveTo>
                      <a:pt x="1251" y="0"/>
                    </a:moveTo>
                    <a:cubicBezTo>
                      <a:pt x="555" y="0"/>
                      <a:pt x="0" y="546"/>
                      <a:pt x="0" y="1206"/>
                    </a:cubicBezTo>
                    <a:cubicBezTo>
                      <a:pt x="0" y="1761"/>
                      <a:pt x="370" y="2237"/>
                      <a:pt x="846" y="2421"/>
                    </a:cubicBezTo>
                    <a:cubicBezTo>
                      <a:pt x="881" y="2421"/>
                      <a:pt x="916" y="2386"/>
                      <a:pt x="960" y="2351"/>
                    </a:cubicBezTo>
                    <a:cubicBezTo>
                      <a:pt x="960" y="2307"/>
                      <a:pt x="916" y="2272"/>
                      <a:pt x="881" y="2272"/>
                    </a:cubicBezTo>
                    <a:cubicBezTo>
                      <a:pt x="441" y="2131"/>
                      <a:pt x="150" y="1726"/>
                      <a:pt x="150" y="1206"/>
                    </a:cubicBezTo>
                    <a:cubicBezTo>
                      <a:pt x="150" y="916"/>
                      <a:pt x="256" y="661"/>
                      <a:pt x="476" y="441"/>
                    </a:cubicBezTo>
                    <a:cubicBezTo>
                      <a:pt x="661" y="256"/>
                      <a:pt x="960" y="150"/>
                      <a:pt x="1251" y="150"/>
                    </a:cubicBezTo>
                    <a:cubicBezTo>
                      <a:pt x="1541" y="150"/>
                      <a:pt x="1840" y="256"/>
                      <a:pt x="2016" y="441"/>
                    </a:cubicBezTo>
                    <a:cubicBezTo>
                      <a:pt x="2201" y="661"/>
                      <a:pt x="2351" y="916"/>
                      <a:pt x="2351" y="1206"/>
                    </a:cubicBezTo>
                    <a:cubicBezTo>
                      <a:pt x="2351" y="1726"/>
                      <a:pt x="2016" y="2131"/>
                      <a:pt x="1620" y="2272"/>
                    </a:cubicBezTo>
                    <a:cubicBezTo>
                      <a:pt x="1576" y="2272"/>
                      <a:pt x="1541" y="2307"/>
                      <a:pt x="1541" y="2351"/>
                    </a:cubicBezTo>
                    <a:cubicBezTo>
                      <a:pt x="1576" y="2386"/>
                      <a:pt x="1620" y="2421"/>
                      <a:pt x="1656" y="2421"/>
                    </a:cubicBezTo>
                    <a:cubicBezTo>
                      <a:pt x="2131" y="2237"/>
                      <a:pt x="2501" y="1761"/>
                      <a:pt x="2501" y="1206"/>
                    </a:cubicBezTo>
                    <a:cubicBezTo>
                      <a:pt x="2501" y="546"/>
                      <a:pt x="1946" y="0"/>
                      <a:pt x="1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4"/>
              <p:cNvSpPr/>
              <p:nvPr/>
            </p:nvSpPr>
            <p:spPr>
              <a:xfrm>
                <a:off x="1564597" y="2488203"/>
                <a:ext cx="13115" cy="167152"/>
              </a:xfrm>
              <a:custGeom>
                <a:rect b="b" l="l" r="r" t="t"/>
                <a:pathLst>
                  <a:path extrusionOk="0" h="1797" w="141">
                    <a:moveTo>
                      <a:pt x="71" y="0"/>
                    </a:moveTo>
                    <a:cubicBezTo>
                      <a:pt x="35" y="0"/>
                      <a:pt x="0" y="36"/>
                      <a:pt x="0" y="80"/>
                    </a:cubicBezTo>
                    <a:lnTo>
                      <a:pt x="0" y="1726"/>
                    </a:lnTo>
                    <a:cubicBezTo>
                      <a:pt x="0" y="1761"/>
                      <a:pt x="35" y="1796"/>
                      <a:pt x="71" y="1796"/>
                    </a:cubicBezTo>
                    <a:cubicBezTo>
                      <a:pt x="106" y="1796"/>
                      <a:pt x="141" y="1761"/>
                      <a:pt x="141" y="1726"/>
                    </a:cubicBezTo>
                    <a:lnTo>
                      <a:pt x="141" y="80"/>
                    </a:lnTo>
                    <a:cubicBezTo>
                      <a:pt x="141" y="36"/>
                      <a:pt x="106" y="0"/>
                      <a:pt x="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4"/>
              <p:cNvSpPr/>
              <p:nvPr/>
            </p:nvSpPr>
            <p:spPr>
              <a:xfrm>
                <a:off x="1530181" y="2570059"/>
                <a:ext cx="81948" cy="89390"/>
              </a:xfrm>
              <a:custGeom>
                <a:rect b="b" l="l" r="r" t="t"/>
                <a:pathLst>
                  <a:path extrusionOk="0" h="961" w="881">
                    <a:moveTo>
                      <a:pt x="71" y="1"/>
                    </a:moveTo>
                    <a:cubicBezTo>
                      <a:pt x="36" y="1"/>
                      <a:pt x="0" y="36"/>
                      <a:pt x="0" y="80"/>
                    </a:cubicBezTo>
                    <a:lnTo>
                      <a:pt x="0" y="115"/>
                    </a:lnTo>
                    <a:lnTo>
                      <a:pt x="0" y="476"/>
                    </a:lnTo>
                    <a:cubicBezTo>
                      <a:pt x="0" y="591"/>
                      <a:pt x="36" y="661"/>
                      <a:pt x="71" y="696"/>
                    </a:cubicBezTo>
                    <a:lnTo>
                      <a:pt x="326" y="916"/>
                    </a:lnTo>
                    <a:cubicBezTo>
                      <a:pt x="370" y="916"/>
                      <a:pt x="405" y="960"/>
                      <a:pt x="441" y="960"/>
                    </a:cubicBezTo>
                    <a:cubicBezTo>
                      <a:pt x="476" y="960"/>
                      <a:pt x="511" y="916"/>
                      <a:pt x="546" y="916"/>
                    </a:cubicBezTo>
                    <a:lnTo>
                      <a:pt x="810" y="696"/>
                    </a:lnTo>
                    <a:cubicBezTo>
                      <a:pt x="846" y="661"/>
                      <a:pt x="881" y="591"/>
                      <a:pt x="881" y="520"/>
                    </a:cubicBezTo>
                    <a:lnTo>
                      <a:pt x="881" y="80"/>
                    </a:lnTo>
                    <a:cubicBezTo>
                      <a:pt x="881" y="36"/>
                      <a:pt x="846" y="1"/>
                      <a:pt x="810" y="1"/>
                    </a:cubicBezTo>
                    <a:cubicBezTo>
                      <a:pt x="766" y="1"/>
                      <a:pt x="731" y="36"/>
                      <a:pt x="731" y="80"/>
                    </a:cubicBezTo>
                    <a:lnTo>
                      <a:pt x="731" y="520"/>
                    </a:lnTo>
                    <a:cubicBezTo>
                      <a:pt x="731" y="555"/>
                      <a:pt x="731" y="591"/>
                      <a:pt x="696" y="591"/>
                    </a:cubicBezTo>
                    <a:lnTo>
                      <a:pt x="476" y="811"/>
                    </a:lnTo>
                    <a:lnTo>
                      <a:pt x="441" y="811"/>
                    </a:lnTo>
                    <a:lnTo>
                      <a:pt x="185" y="591"/>
                    </a:lnTo>
                    <a:cubicBezTo>
                      <a:pt x="150" y="555"/>
                      <a:pt x="150" y="520"/>
                      <a:pt x="150" y="476"/>
                    </a:cubicBezTo>
                    <a:lnTo>
                      <a:pt x="150" y="115"/>
                    </a:lnTo>
                    <a:lnTo>
                      <a:pt x="150" y="80"/>
                    </a:lnTo>
                    <a:cubicBezTo>
                      <a:pt x="150" y="36"/>
                      <a:pt x="106" y="1"/>
                      <a:pt x="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24"/>
              <p:cNvSpPr/>
              <p:nvPr/>
            </p:nvSpPr>
            <p:spPr>
              <a:xfrm>
                <a:off x="1560505" y="2280215"/>
                <a:ext cx="13953" cy="54880"/>
              </a:xfrm>
              <a:custGeom>
                <a:rect b="b" l="l" r="r" t="t"/>
                <a:pathLst>
                  <a:path extrusionOk="0" h="590" w="150">
                    <a:moveTo>
                      <a:pt x="79" y="0"/>
                    </a:moveTo>
                    <a:cubicBezTo>
                      <a:pt x="44" y="0"/>
                      <a:pt x="0" y="35"/>
                      <a:pt x="0" y="71"/>
                    </a:cubicBezTo>
                    <a:lnTo>
                      <a:pt x="0" y="511"/>
                    </a:lnTo>
                    <a:cubicBezTo>
                      <a:pt x="0" y="555"/>
                      <a:pt x="44" y="590"/>
                      <a:pt x="79" y="590"/>
                    </a:cubicBezTo>
                    <a:cubicBezTo>
                      <a:pt x="115" y="590"/>
                      <a:pt x="150" y="555"/>
                      <a:pt x="150" y="511"/>
                    </a:cubicBezTo>
                    <a:lnTo>
                      <a:pt x="150" y="71"/>
                    </a:lnTo>
                    <a:cubicBezTo>
                      <a:pt x="150" y="35"/>
                      <a:pt x="115" y="0"/>
                      <a:pt x="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4"/>
              <p:cNvSpPr/>
              <p:nvPr/>
            </p:nvSpPr>
            <p:spPr>
              <a:xfrm>
                <a:off x="1431117" y="2335840"/>
                <a:ext cx="44276" cy="42695"/>
              </a:xfrm>
              <a:custGeom>
                <a:rect b="b" l="l" r="r" t="t"/>
                <a:pathLst>
                  <a:path extrusionOk="0" h="459" w="476">
                    <a:moveTo>
                      <a:pt x="92" y="1"/>
                    </a:moveTo>
                    <a:cubicBezTo>
                      <a:pt x="73" y="1"/>
                      <a:pt x="53" y="10"/>
                      <a:pt x="35" y="27"/>
                    </a:cubicBezTo>
                    <a:cubicBezTo>
                      <a:pt x="0" y="62"/>
                      <a:pt x="0" y="98"/>
                      <a:pt x="35" y="133"/>
                    </a:cubicBezTo>
                    <a:lnTo>
                      <a:pt x="335" y="432"/>
                    </a:lnTo>
                    <a:cubicBezTo>
                      <a:pt x="352" y="450"/>
                      <a:pt x="370" y="459"/>
                      <a:pt x="387" y="459"/>
                    </a:cubicBezTo>
                    <a:cubicBezTo>
                      <a:pt x="405" y="459"/>
                      <a:pt x="423" y="450"/>
                      <a:pt x="440" y="432"/>
                    </a:cubicBezTo>
                    <a:cubicBezTo>
                      <a:pt x="475" y="397"/>
                      <a:pt x="475" y="353"/>
                      <a:pt x="440" y="318"/>
                    </a:cubicBezTo>
                    <a:lnTo>
                      <a:pt x="150" y="27"/>
                    </a:lnTo>
                    <a:cubicBezTo>
                      <a:pt x="132" y="10"/>
                      <a:pt x="112" y="1"/>
                      <a:pt x="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4"/>
              <p:cNvSpPr/>
              <p:nvPr/>
            </p:nvSpPr>
            <p:spPr>
              <a:xfrm>
                <a:off x="1380329" y="2464483"/>
                <a:ext cx="54136" cy="13953"/>
              </a:xfrm>
              <a:custGeom>
                <a:rect b="b" l="l" r="r" t="t"/>
                <a:pathLst>
                  <a:path extrusionOk="0" h="150" w="582">
                    <a:moveTo>
                      <a:pt x="71" y="0"/>
                    </a:moveTo>
                    <a:cubicBezTo>
                      <a:pt x="35" y="0"/>
                      <a:pt x="0" y="35"/>
                      <a:pt x="0" y="70"/>
                    </a:cubicBezTo>
                    <a:cubicBezTo>
                      <a:pt x="0" y="114"/>
                      <a:pt x="35" y="150"/>
                      <a:pt x="71" y="150"/>
                    </a:cubicBezTo>
                    <a:lnTo>
                      <a:pt x="511" y="150"/>
                    </a:lnTo>
                    <a:cubicBezTo>
                      <a:pt x="546" y="150"/>
                      <a:pt x="581" y="114"/>
                      <a:pt x="581" y="70"/>
                    </a:cubicBezTo>
                    <a:cubicBezTo>
                      <a:pt x="581" y="35"/>
                      <a:pt x="546" y="0"/>
                      <a:pt x="5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4"/>
              <p:cNvSpPr/>
              <p:nvPr/>
            </p:nvSpPr>
            <p:spPr>
              <a:xfrm>
                <a:off x="1703752" y="2461135"/>
                <a:ext cx="54973" cy="14046"/>
              </a:xfrm>
              <a:custGeom>
                <a:rect b="b" l="l" r="r" t="t"/>
                <a:pathLst>
                  <a:path extrusionOk="0" h="151" w="591">
                    <a:moveTo>
                      <a:pt x="80" y="1"/>
                    </a:moveTo>
                    <a:cubicBezTo>
                      <a:pt x="45" y="1"/>
                      <a:pt x="1" y="36"/>
                      <a:pt x="1" y="71"/>
                    </a:cubicBezTo>
                    <a:cubicBezTo>
                      <a:pt x="1" y="106"/>
                      <a:pt x="45" y="150"/>
                      <a:pt x="80" y="150"/>
                    </a:cubicBezTo>
                    <a:lnTo>
                      <a:pt x="520" y="150"/>
                    </a:lnTo>
                    <a:cubicBezTo>
                      <a:pt x="555" y="150"/>
                      <a:pt x="591" y="106"/>
                      <a:pt x="591" y="71"/>
                    </a:cubicBezTo>
                    <a:cubicBezTo>
                      <a:pt x="591" y="36"/>
                      <a:pt x="555" y="1"/>
                      <a:pt x="5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24"/>
              <p:cNvSpPr/>
              <p:nvPr/>
            </p:nvSpPr>
            <p:spPr>
              <a:xfrm>
                <a:off x="1659569" y="2332584"/>
                <a:ext cx="44276" cy="42695"/>
              </a:xfrm>
              <a:custGeom>
                <a:rect b="b" l="l" r="r" t="t"/>
                <a:pathLst>
                  <a:path extrusionOk="0" h="459" w="476">
                    <a:moveTo>
                      <a:pt x="405" y="1"/>
                    </a:moveTo>
                    <a:cubicBezTo>
                      <a:pt x="388" y="1"/>
                      <a:pt x="370" y="9"/>
                      <a:pt x="370" y="27"/>
                    </a:cubicBezTo>
                    <a:lnTo>
                      <a:pt x="36" y="353"/>
                    </a:lnTo>
                    <a:cubicBezTo>
                      <a:pt x="0" y="353"/>
                      <a:pt x="0" y="432"/>
                      <a:pt x="36" y="432"/>
                    </a:cubicBezTo>
                    <a:cubicBezTo>
                      <a:pt x="58" y="450"/>
                      <a:pt x="77" y="458"/>
                      <a:pt x="96" y="458"/>
                    </a:cubicBezTo>
                    <a:cubicBezTo>
                      <a:pt x="115" y="458"/>
                      <a:pt x="132" y="450"/>
                      <a:pt x="150" y="432"/>
                    </a:cubicBezTo>
                    <a:lnTo>
                      <a:pt x="441" y="133"/>
                    </a:lnTo>
                    <a:cubicBezTo>
                      <a:pt x="476" y="97"/>
                      <a:pt x="476" y="62"/>
                      <a:pt x="441" y="27"/>
                    </a:cubicBezTo>
                    <a:cubicBezTo>
                      <a:pt x="441" y="9"/>
                      <a:pt x="423" y="1"/>
                      <a:pt x="4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4" name="Google Shape;244;p24"/>
          <p:cNvSpPr txBox="1"/>
          <p:nvPr/>
        </p:nvSpPr>
        <p:spPr>
          <a:xfrm>
            <a:off x="5296100" y="1794975"/>
            <a:ext cx="6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Point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4566675" y="62450"/>
            <a:ext cx="457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Short - Term Mortality Prediction Model/ Review</a:t>
            </a:r>
            <a:endParaRPr sz="17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8472458" y="46752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Comfortaa"/>
                <a:ea typeface="Comfortaa"/>
                <a:cs typeface="Comfortaa"/>
                <a:sym typeface="Comfortaa"/>
              </a:rPr>
              <a:t>‹#›</a:t>
            </a:fld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Google Shape;251;p25"/>
          <p:cNvCxnSpPr/>
          <p:nvPr/>
        </p:nvCxnSpPr>
        <p:spPr>
          <a:xfrm>
            <a:off x="3667500" y="541407"/>
            <a:ext cx="54765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25"/>
          <p:cNvSpPr txBox="1"/>
          <p:nvPr/>
        </p:nvSpPr>
        <p:spPr>
          <a:xfrm>
            <a:off x="1244775" y="2376363"/>
            <a:ext cx="66543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Topic 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치료 첫날 이전에 사용할 수 있는 데이터만 사용하여 사망률을 예측하는 모델 생성 및 검증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5"/>
          <p:cNvSpPr txBox="1"/>
          <p:nvPr/>
        </p:nvSpPr>
        <p:spPr>
          <a:xfrm>
            <a:off x="1244925" y="2857650"/>
            <a:ext cx="66543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Study population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 : 2004-2011,  26,946명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5"/>
          <p:cNvSpPr txBox="1"/>
          <p:nvPr/>
        </p:nvSpPr>
        <p:spPr>
          <a:xfrm>
            <a:off x="1244775" y="3338925"/>
            <a:ext cx="6654300" cy="923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Outcomes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 : 1. 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Thirty-day mortality from the first day of a new chemotherapy regimen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;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       2. Model discrimination by predicted mortality risk decile among patients receiving  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       palliative chemotherapy and 180-day mortality from the first day of a new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             chemotherapy regimen;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5"/>
          <p:cNvSpPr txBox="1"/>
          <p:nvPr/>
        </p:nvSpPr>
        <p:spPr>
          <a:xfrm>
            <a:off x="1244925" y="4374300"/>
            <a:ext cx="66543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Data Source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 :  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Dana-Farber/Brigham and Women’s Cancer Center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" name="Google Shape;2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925" y="1012113"/>
            <a:ext cx="6654299" cy="125228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7" name="Google Shape;257;p25"/>
          <p:cNvSpPr txBox="1"/>
          <p:nvPr/>
        </p:nvSpPr>
        <p:spPr>
          <a:xfrm>
            <a:off x="4566675" y="62450"/>
            <a:ext cx="457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Short - Term Mortality Prediction Model/ Review</a:t>
            </a:r>
            <a:endParaRPr sz="17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8" name="Google Shape;258;p25"/>
          <p:cNvSpPr txBox="1"/>
          <p:nvPr/>
        </p:nvSpPr>
        <p:spPr>
          <a:xfrm>
            <a:off x="8472458" y="46752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Comfortaa"/>
                <a:ea typeface="Comfortaa"/>
                <a:cs typeface="Comfortaa"/>
                <a:sym typeface="Comfortaa"/>
              </a:rPr>
              <a:t>‹#›</a:t>
            </a:fld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" name="Google Shape;263;p26"/>
          <p:cNvCxnSpPr/>
          <p:nvPr/>
        </p:nvCxnSpPr>
        <p:spPr>
          <a:xfrm>
            <a:off x="3667500" y="541407"/>
            <a:ext cx="54765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" name="Google Shape;264;p26"/>
          <p:cNvSpPr txBox="1"/>
          <p:nvPr/>
        </p:nvSpPr>
        <p:spPr>
          <a:xfrm>
            <a:off x="4566675" y="62450"/>
            <a:ext cx="457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Short - Term Mortality Prediction Model</a:t>
            </a:r>
            <a:r>
              <a:rPr lang="es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/ Review</a:t>
            </a:r>
            <a:endParaRPr sz="17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65" name="Google Shape;265;p26"/>
          <p:cNvSpPr txBox="1"/>
          <p:nvPr/>
        </p:nvSpPr>
        <p:spPr>
          <a:xfrm>
            <a:off x="5115672" y="946275"/>
            <a:ext cx="38316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Model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gradient-boosted trees (Gradient boosting)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26"/>
          <p:cNvSpPr txBox="1"/>
          <p:nvPr/>
        </p:nvSpPr>
        <p:spPr>
          <a:xfrm>
            <a:off x="5115728" y="1458013"/>
            <a:ext cx="3831600" cy="1431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Variable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:  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50">
                <a:solidFill>
                  <a:schemeClr val="dk1"/>
                </a:solidFill>
                <a:highlight>
                  <a:srgbClr val="FFFFFF"/>
                </a:highlight>
              </a:rPr>
              <a:t>1. patient demographics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chemeClr val="dk1"/>
                </a:solidFill>
                <a:highlight>
                  <a:srgbClr val="FFFFFF"/>
                </a:highlight>
              </a:rPr>
              <a:t>2. prescribed medications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chemeClr val="dk1"/>
                </a:solidFill>
                <a:highlight>
                  <a:srgbClr val="FFFFFF"/>
                </a:highlight>
              </a:rPr>
              <a:t>3. diagnoses and procedures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chemeClr val="dk1"/>
                </a:solidFill>
                <a:highlight>
                  <a:srgbClr val="FFFFFF"/>
                </a:highlight>
              </a:rPr>
              <a:t>5. care utilization (e.g., inpatient, outpatient, 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chemeClr val="dk1"/>
                </a:solidFill>
                <a:highlight>
                  <a:srgbClr val="FFFFFF"/>
                </a:highlight>
              </a:rPr>
              <a:t>and emergency encounters)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50">
                <a:solidFill>
                  <a:schemeClr val="dk1"/>
                </a:solidFill>
                <a:highlight>
                  <a:srgbClr val="FFFFFF"/>
                </a:highlight>
              </a:rPr>
              <a:t>6. vital signs and laboratory results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67" name="Google Shape;267;p26"/>
          <p:cNvSpPr txBox="1"/>
          <p:nvPr/>
        </p:nvSpPr>
        <p:spPr>
          <a:xfrm>
            <a:off x="5115721" y="3032075"/>
            <a:ext cx="38316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Software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: 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8" name="Google Shape;2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50" y="946275"/>
            <a:ext cx="4737149" cy="322675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9" name="Google Shape;269;p26"/>
          <p:cNvSpPr txBox="1"/>
          <p:nvPr/>
        </p:nvSpPr>
        <p:spPr>
          <a:xfrm>
            <a:off x="8472458" y="46752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Comfortaa"/>
                <a:ea typeface="Comfortaa"/>
                <a:cs typeface="Comfortaa"/>
                <a:sym typeface="Comfortaa"/>
              </a:rPr>
              <a:t>‹#›</a:t>
            </a:fld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4" name="Google Shape;274;p27"/>
          <p:cNvCxnSpPr/>
          <p:nvPr/>
        </p:nvCxnSpPr>
        <p:spPr>
          <a:xfrm>
            <a:off x="3667500" y="541407"/>
            <a:ext cx="54765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7"/>
          <p:cNvSpPr txBox="1"/>
          <p:nvPr/>
        </p:nvSpPr>
        <p:spPr>
          <a:xfrm>
            <a:off x="4572000" y="95000"/>
            <a:ext cx="453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Short - Term Mortality Prediction Model / Review</a:t>
            </a:r>
            <a:endParaRPr sz="17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6" name="Google Shape;276;p27"/>
          <p:cNvSpPr txBox="1"/>
          <p:nvPr/>
        </p:nvSpPr>
        <p:spPr>
          <a:xfrm>
            <a:off x="4603975" y="2423925"/>
            <a:ext cx="4421400" cy="554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다종 암에 대해 정확한 식별 가능 , 화학요법 시작전 치료 계획에 대해 환자의 의사결정을 안내하는데 도움 줄 수 있음</a:t>
            </a:r>
            <a:endParaRPr b="1" sz="12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7" name="Google Shape;277;p27"/>
          <p:cNvGrpSpPr/>
          <p:nvPr/>
        </p:nvGrpSpPr>
        <p:grpSpPr>
          <a:xfrm>
            <a:off x="4603973" y="1687880"/>
            <a:ext cx="614399" cy="614399"/>
            <a:chOff x="5613748" y="1542393"/>
            <a:chExt cx="614399" cy="614399"/>
          </a:xfrm>
        </p:grpSpPr>
        <p:sp>
          <p:nvSpPr>
            <p:cNvPr id="278" name="Google Shape;278;p27"/>
            <p:cNvSpPr/>
            <p:nvPr/>
          </p:nvSpPr>
          <p:spPr>
            <a:xfrm>
              <a:off x="5613748" y="1542393"/>
              <a:ext cx="614399" cy="614399"/>
            </a:xfrm>
            <a:custGeom>
              <a:rect b="b" l="l" r="r" t="t"/>
              <a:pathLst>
                <a:path extrusionOk="0" h="6824" w="6824">
                  <a:moveTo>
                    <a:pt x="3416" y="1"/>
                  </a:moveTo>
                  <a:cubicBezTo>
                    <a:pt x="1506" y="1"/>
                    <a:pt x="0" y="1541"/>
                    <a:pt x="0" y="3417"/>
                  </a:cubicBezTo>
                  <a:cubicBezTo>
                    <a:pt x="0" y="5318"/>
                    <a:pt x="1506" y="6824"/>
                    <a:pt x="3416" y="6824"/>
                  </a:cubicBezTo>
                  <a:cubicBezTo>
                    <a:pt x="5283" y="6824"/>
                    <a:pt x="6823" y="5318"/>
                    <a:pt x="6823" y="3417"/>
                  </a:cubicBezTo>
                  <a:cubicBezTo>
                    <a:pt x="6823" y="1541"/>
                    <a:pt x="5283" y="1"/>
                    <a:pt x="3416" y="1"/>
                  </a:cubicBezTo>
                  <a:close/>
                </a:path>
              </a:pathLst>
            </a:custGeom>
            <a:solidFill>
              <a:srgbClr val="B2D9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9" name="Google Shape;279;p27"/>
            <p:cNvGrpSpPr/>
            <p:nvPr/>
          </p:nvGrpSpPr>
          <p:grpSpPr>
            <a:xfrm>
              <a:off x="5739734" y="1641416"/>
              <a:ext cx="366250" cy="367060"/>
              <a:chOff x="1380329" y="2280215"/>
              <a:chExt cx="378396" cy="379233"/>
            </a:xfrm>
          </p:grpSpPr>
          <p:sp>
            <p:nvSpPr>
              <p:cNvPr id="280" name="Google Shape;280;p27"/>
              <p:cNvSpPr/>
              <p:nvPr/>
            </p:nvSpPr>
            <p:spPr>
              <a:xfrm>
                <a:off x="1454836" y="2358815"/>
                <a:ext cx="232637" cy="225288"/>
              </a:xfrm>
              <a:custGeom>
                <a:rect b="b" l="l" r="r" t="t"/>
                <a:pathLst>
                  <a:path extrusionOk="0" h="2422" w="2501">
                    <a:moveTo>
                      <a:pt x="1251" y="0"/>
                    </a:moveTo>
                    <a:cubicBezTo>
                      <a:pt x="555" y="0"/>
                      <a:pt x="0" y="546"/>
                      <a:pt x="0" y="1206"/>
                    </a:cubicBezTo>
                    <a:cubicBezTo>
                      <a:pt x="0" y="1761"/>
                      <a:pt x="370" y="2237"/>
                      <a:pt x="846" y="2421"/>
                    </a:cubicBezTo>
                    <a:cubicBezTo>
                      <a:pt x="881" y="2421"/>
                      <a:pt x="916" y="2386"/>
                      <a:pt x="960" y="2351"/>
                    </a:cubicBezTo>
                    <a:cubicBezTo>
                      <a:pt x="960" y="2307"/>
                      <a:pt x="916" y="2272"/>
                      <a:pt x="881" y="2272"/>
                    </a:cubicBezTo>
                    <a:cubicBezTo>
                      <a:pt x="441" y="2131"/>
                      <a:pt x="150" y="1726"/>
                      <a:pt x="150" y="1206"/>
                    </a:cubicBezTo>
                    <a:cubicBezTo>
                      <a:pt x="150" y="916"/>
                      <a:pt x="256" y="661"/>
                      <a:pt x="476" y="441"/>
                    </a:cubicBezTo>
                    <a:cubicBezTo>
                      <a:pt x="661" y="256"/>
                      <a:pt x="960" y="150"/>
                      <a:pt x="1251" y="150"/>
                    </a:cubicBezTo>
                    <a:cubicBezTo>
                      <a:pt x="1541" y="150"/>
                      <a:pt x="1840" y="256"/>
                      <a:pt x="2016" y="441"/>
                    </a:cubicBezTo>
                    <a:cubicBezTo>
                      <a:pt x="2201" y="661"/>
                      <a:pt x="2351" y="916"/>
                      <a:pt x="2351" y="1206"/>
                    </a:cubicBezTo>
                    <a:cubicBezTo>
                      <a:pt x="2351" y="1726"/>
                      <a:pt x="2016" y="2131"/>
                      <a:pt x="1620" y="2272"/>
                    </a:cubicBezTo>
                    <a:cubicBezTo>
                      <a:pt x="1576" y="2272"/>
                      <a:pt x="1541" y="2307"/>
                      <a:pt x="1541" y="2351"/>
                    </a:cubicBezTo>
                    <a:cubicBezTo>
                      <a:pt x="1576" y="2386"/>
                      <a:pt x="1620" y="2421"/>
                      <a:pt x="1656" y="2421"/>
                    </a:cubicBezTo>
                    <a:cubicBezTo>
                      <a:pt x="2131" y="2237"/>
                      <a:pt x="2501" y="1761"/>
                      <a:pt x="2501" y="1206"/>
                    </a:cubicBezTo>
                    <a:cubicBezTo>
                      <a:pt x="2501" y="546"/>
                      <a:pt x="1946" y="0"/>
                      <a:pt x="1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7"/>
              <p:cNvSpPr/>
              <p:nvPr/>
            </p:nvSpPr>
            <p:spPr>
              <a:xfrm>
                <a:off x="1564597" y="2488203"/>
                <a:ext cx="13115" cy="167152"/>
              </a:xfrm>
              <a:custGeom>
                <a:rect b="b" l="l" r="r" t="t"/>
                <a:pathLst>
                  <a:path extrusionOk="0" h="1797" w="141">
                    <a:moveTo>
                      <a:pt x="71" y="0"/>
                    </a:moveTo>
                    <a:cubicBezTo>
                      <a:pt x="35" y="0"/>
                      <a:pt x="0" y="36"/>
                      <a:pt x="0" y="80"/>
                    </a:cubicBezTo>
                    <a:lnTo>
                      <a:pt x="0" y="1726"/>
                    </a:lnTo>
                    <a:cubicBezTo>
                      <a:pt x="0" y="1761"/>
                      <a:pt x="35" y="1796"/>
                      <a:pt x="71" y="1796"/>
                    </a:cubicBezTo>
                    <a:cubicBezTo>
                      <a:pt x="106" y="1796"/>
                      <a:pt x="141" y="1761"/>
                      <a:pt x="141" y="1726"/>
                    </a:cubicBezTo>
                    <a:lnTo>
                      <a:pt x="141" y="80"/>
                    </a:lnTo>
                    <a:cubicBezTo>
                      <a:pt x="141" y="36"/>
                      <a:pt x="106" y="0"/>
                      <a:pt x="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7"/>
              <p:cNvSpPr/>
              <p:nvPr/>
            </p:nvSpPr>
            <p:spPr>
              <a:xfrm>
                <a:off x="1530181" y="2570059"/>
                <a:ext cx="81948" cy="89390"/>
              </a:xfrm>
              <a:custGeom>
                <a:rect b="b" l="l" r="r" t="t"/>
                <a:pathLst>
                  <a:path extrusionOk="0" h="961" w="881">
                    <a:moveTo>
                      <a:pt x="71" y="1"/>
                    </a:moveTo>
                    <a:cubicBezTo>
                      <a:pt x="36" y="1"/>
                      <a:pt x="0" y="36"/>
                      <a:pt x="0" y="80"/>
                    </a:cubicBezTo>
                    <a:lnTo>
                      <a:pt x="0" y="115"/>
                    </a:lnTo>
                    <a:lnTo>
                      <a:pt x="0" y="476"/>
                    </a:lnTo>
                    <a:cubicBezTo>
                      <a:pt x="0" y="591"/>
                      <a:pt x="36" y="661"/>
                      <a:pt x="71" y="696"/>
                    </a:cubicBezTo>
                    <a:lnTo>
                      <a:pt x="326" y="916"/>
                    </a:lnTo>
                    <a:cubicBezTo>
                      <a:pt x="370" y="916"/>
                      <a:pt x="405" y="960"/>
                      <a:pt x="441" y="960"/>
                    </a:cubicBezTo>
                    <a:cubicBezTo>
                      <a:pt x="476" y="960"/>
                      <a:pt x="511" y="916"/>
                      <a:pt x="546" y="916"/>
                    </a:cubicBezTo>
                    <a:lnTo>
                      <a:pt x="810" y="696"/>
                    </a:lnTo>
                    <a:cubicBezTo>
                      <a:pt x="846" y="661"/>
                      <a:pt x="881" y="591"/>
                      <a:pt x="881" y="520"/>
                    </a:cubicBezTo>
                    <a:lnTo>
                      <a:pt x="881" y="80"/>
                    </a:lnTo>
                    <a:cubicBezTo>
                      <a:pt x="881" y="36"/>
                      <a:pt x="846" y="1"/>
                      <a:pt x="810" y="1"/>
                    </a:cubicBezTo>
                    <a:cubicBezTo>
                      <a:pt x="766" y="1"/>
                      <a:pt x="731" y="36"/>
                      <a:pt x="731" y="80"/>
                    </a:cubicBezTo>
                    <a:lnTo>
                      <a:pt x="731" y="520"/>
                    </a:lnTo>
                    <a:cubicBezTo>
                      <a:pt x="731" y="555"/>
                      <a:pt x="731" y="591"/>
                      <a:pt x="696" y="591"/>
                    </a:cubicBezTo>
                    <a:lnTo>
                      <a:pt x="476" y="811"/>
                    </a:lnTo>
                    <a:lnTo>
                      <a:pt x="441" y="811"/>
                    </a:lnTo>
                    <a:lnTo>
                      <a:pt x="185" y="591"/>
                    </a:lnTo>
                    <a:cubicBezTo>
                      <a:pt x="150" y="555"/>
                      <a:pt x="150" y="520"/>
                      <a:pt x="150" y="476"/>
                    </a:cubicBezTo>
                    <a:lnTo>
                      <a:pt x="150" y="115"/>
                    </a:lnTo>
                    <a:lnTo>
                      <a:pt x="150" y="80"/>
                    </a:lnTo>
                    <a:cubicBezTo>
                      <a:pt x="150" y="36"/>
                      <a:pt x="106" y="1"/>
                      <a:pt x="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7"/>
              <p:cNvSpPr/>
              <p:nvPr/>
            </p:nvSpPr>
            <p:spPr>
              <a:xfrm>
                <a:off x="1560505" y="2280215"/>
                <a:ext cx="13953" cy="54880"/>
              </a:xfrm>
              <a:custGeom>
                <a:rect b="b" l="l" r="r" t="t"/>
                <a:pathLst>
                  <a:path extrusionOk="0" h="590" w="150">
                    <a:moveTo>
                      <a:pt x="79" y="0"/>
                    </a:moveTo>
                    <a:cubicBezTo>
                      <a:pt x="44" y="0"/>
                      <a:pt x="0" y="35"/>
                      <a:pt x="0" y="71"/>
                    </a:cubicBezTo>
                    <a:lnTo>
                      <a:pt x="0" y="511"/>
                    </a:lnTo>
                    <a:cubicBezTo>
                      <a:pt x="0" y="555"/>
                      <a:pt x="44" y="590"/>
                      <a:pt x="79" y="590"/>
                    </a:cubicBezTo>
                    <a:cubicBezTo>
                      <a:pt x="115" y="590"/>
                      <a:pt x="150" y="555"/>
                      <a:pt x="150" y="511"/>
                    </a:cubicBezTo>
                    <a:lnTo>
                      <a:pt x="150" y="71"/>
                    </a:lnTo>
                    <a:cubicBezTo>
                      <a:pt x="150" y="35"/>
                      <a:pt x="115" y="0"/>
                      <a:pt x="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7"/>
              <p:cNvSpPr/>
              <p:nvPr/>
            </p:nvSpPr>
            <p:spPr>
              <a:xfrm>
                <a:off x="1431117" y="2335840"/>
                <a:ext cx="44276" cy="42695"/>
              </a:xfrm>
              <a:custGeom>
                <a:rect b="b" l="l" r="r" t="t"/>
                <a:pathLst>
                  <a:path extrusionOk="0" h="459" w="476">
                    <a:moveTo>
                      <a:pt x="92" y="1"/>
                    </a:moveTo>
                    <a:cubicBezTo>
                      <a:pt x="73" y="1"/>
                      <a:pt x="53" y="10"/>
                      <a:pt x="35" y="27"/>
                    </a:cubicBezTo>
                    <a:cubicBezTo>
                      <a:pt x="0" y="62"/>
                      <a:pt x="0" y="98"/>
                      <a:pt x="35" y="133"/>
                    </a:cubicBezTo>
                    <a:lnTo>
                      <a:pt x="335" y="432"/>
                    </a:lnTo>
                    <a:cubicBezTo>
                      <a:pt x="352" y="450"/>
                      <a:pt x="370" y="459"/>
                      <a:pt x="387" y="459"/>
                    </a:cubicBezTo>
                    <a:cubicBezTo>
                      <a:pt x="405" y="459"/>
                      <a:pt x="423" y="450"/>
                      <a:pt x="440" y="432"/>
                    </a:cubicBezTo>
                    <a:cubicBezTo>
                      <a:pt x="475" y="397"/>
                      <a:pt x="475" y="353"/>
                      <a:pt x="440" y="318"/>
                    </a:cubicBezTo>
                    <a:lnTo>
                      <a:pt x="150" y="27"/>
                    </a:lnTo>
                    <a:cubicBezTo>
                      <a:pt x="132" y="10"/>
                      <a:pt x="112" y="1"/>
                      <a:pt x="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7"/>
              <p:cNvSpPr/>
              <p:nvPr/>
            </p:nvSpPr>
            <p:spPr>
              <a:xfrm>
                <a:off x="1380329" y="2464483"/>
                <a:ext cx="54136" cy="13953"/>
              </a:xfrm>
              <a:custGeom>
                <a:rect b="b" l="l" r="r" t="t"/>
                <a:pathLst>
                  <a:path extrusionOk="0" h="150" w="582">
                    <a:moveTo>
                      <a:pt x="71" y="0"/>
                    </a:moveTo>
                    <a:cubicBezTo>
                      <a:pt x="35" y="0"/>
                      <a:pt x="0" y="35"/>
                      <a:pt x="0" y="70"/>
                    </a:cubicBezTo>
                    <a:cubicBezTo>
                      <a:pt x="0" y="114"/>
                      <a:pt x="35" y="150"/>
                      <a:pt x="71" y="150"/>
                    </a:cubicBezTo>
                    <a:lnTo>
                      <a:pt x="511" y="150"/>
                    </a:lnTo>
                    <a:cubicBezTo>
                      <a:pt x="546" y="150"/>
                      <a:pt x="581" y="114"/>
                      <a:pt x="581" y="70"/>
                    </a:cubicBezTo>
                    <a:cubicBezTo>
                      <a:pt x="581" y="35"/>
                      <a:pt x="546" y="0"/>
                      <a:pt x="5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7"/>
              <p:cNvSpPr/>
              <p:nvPr/>
            </p:nvSpPr>
            <p:spPr>
              <a:xfrm>
                <a:off x="1703752" y="2461135"/>
                <a:ext cx="54973" cy="14046"/>
              </a:xfrm>
              <a:custGeom>
                <a:rect b="b" l="l" r="r" t="t"/>
                <a:pathLst>
                  <a:path extrusionOk="0" h="151" w="591">
                    <a:moveTo>
                      <a:pt x="80" y="1"/>
                    </a:moveTo>
                    <a:cubicBezTo>
                      <a:pt x="45" y="1"/>
                      <a:pt x="1" y="36"/>
                      <a:pt x="1" y="71"/>
                    </a:cubicBezTo>
                    <a:cubicBezTo>
                      <a:pt x="1" y="106"/>
                      <a:pt x="45" y="150"/>
                      <a:pt x="80" y="150"/>
                    </a:cubicBezTo>
                    <a:lnTo>
                      <a:pt x="520" y="150"/>
                    </a:lnTo>
                    <a:cubicBezTo>
                      <a:pt x="555" y="150"/>
                      <a:pt x="591" y="106"/>
                      <a:pt x="591" y="71"/>
                    </a:cubicBezTo>
                    <a:cubicBezTo>
                      <a:pt x="591" y="36"/>
                      <a:pt x="555" y="1"/>
                      <a:pt x="5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7"/>
              <p:cNvSpPr/>
              <p:nvPr/>
            </p:nvSpPr>
            <p:spPr>
              <a:xfrm>
                <a:off x="1659569" y="2332584"/>
                <a:ext cx="44276" cy="42695"/>
              </a:xfrm>
              <a:custGeom>
                <a:rect b="b" l="l" r="r" t="t"/>
                <a:pathLst>
                  <a:path extrusionOk="0" h="459" w="476">
                    <a:moveTo>
                      <a:pt x="405" y="1"/>
                    </a:moveTo>
                    <a:cubicBezTo>
                      <a:pt x="388" y="1"/>
                      <a:pt x="370" y="9"/>
                      <a:pt x="370" y="27"/>
                    </a:cubicBezTo>
                    <a:lnTo>
                      <a:pt x="36" y="353"/>
                    </a:lnTo>
                    <a:cubicBezTo>
                      <a:pt x="0" y="353"/>
                      <a:pt x="0" y="432"/>
                      <a:pt x="36" y="432"/>
                    </a:cubicBezTo>
                    <a:cubicBezTo>
                      <a:pt x="58" y="450"/>
                      <a:pt x="77" y="458"/>
                      <a:pt x="96" y="458"/>
                    </a:cubicBezTo>
                    <a:cubicBezTo>
                      <a:pt x="115" y="458"/>
                      <a:pt x="132" y="450"/>
                      <a:pt x="150" y="432"/>
                    </a:cubicBezTo>
                    <a:lnTo>
                      <a:pt x="441" y="133"/>
                    </a:lnTo>
                    <a:cubicBezTo>
                      <a:pt x="476" y="97"/>
                      <a:pt x="476" y="62"/>
                      <a:pt x="441" y="27"/>
                    </a:cubicBezTo>
                    <a:cubicBezTo>
                      <a:pt x="441" y="9"/>
                      <a:pt x="423" y="1"/>
                      <a:pt x="4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88" name="Google Shape;288;p27"/>
          <p:cNvSpPr txBox="1"/>
          <p:nvPr/>
        </p:nvSpPr>
        <p:spPr>
          <a:xfrm>
            <a:off x="5296100" y="1794975"/>
            <a:ext cx="6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Point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9" name="Google Shape;28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25" y="652500"/>
            <a:ext cx="3188600" cy="44374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0" name="Google Shape;290;p27"/>
          <p:cNvSpPr txBox="1"/>
          <p:nvPr/>
        </p:nvSpPr>
        <p:spPr>
          <a:xfrm>
            <a:off x="8472458" y="46752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Comfortaa"/>
                <a:ea typeface="Comfortaa"/>
                <a:cs typeface="Comfortaa"/>
                <a:sym typeface="Comfortaa"/>
              </a:rPr>
              <a:t>‹#›</a:t>
            </a:fld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5" name="Google Shape;295;p28"/>
          <p:cNvCxnSpPr/>
          <p:nvPr/>
        </p:nvCxnSpPr>
        <p:spPr>
          <a:xfrm>
            <a:off x="3667500" y="541407"/>
            <a:ext cx="54765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28"/>
          <p:cNvSpPr txBox="1"/>
          <p:nvPr/>
        </p:nvSpPr>
        <p:spPr>
          <a:xfrm>
            <a:off x="4572000" y="95000"/>
            <a:ext cx="453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Short - Term Mortality Prediction Model / Discussion</a:t>
            </a:r>
            <a:endParaRPr sz="17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8472458" y="46752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Comfortaa"/>
                <a:ea typeface="Comfortaa"/>
                <a:cs typeface="Comfortaa"/>
                <a:sym typeface="Comfortaa"/>
              </a:rPr>
              <a:t>‹#›</a:t>
            </a:fld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298" name="Google Shape;298;p28"/>
          <p:cNvCxnSpPr/>
          <p:nvPr/>
        </p:nvCxnSpPr>
        <p:spPr>
          <a:xfrm>
            <a:off x="1858800" y="25197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28"/>
          <p:cNvSpPr txBox="1"/>
          <p:nvPr/>
        </p:nvSpPr>
        <p:spPr>
          <a:xfrm>
            <a:off x="976650" y="1176575"/>
            <a:ext cx="7495800" cy="3071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markov 모형을 제외한 모든 ML 모델에서 상당한 데이터를 요구 특히 다종암을 분류하려 mortality 예측 모델은 5000개 이상의 변수 사용;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    → 많은 데이터 필요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모델을 하나로 확정 짓는 것이 아니라 모델 후보 선정하여 구성한 뒤 비교하여 최선의 모형 구성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첫번째 논문에서 SOFA Score 사용 제한 문제; ICU 인 경우에만 해당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두번째 세번째 논문에서 </a:t>
            </a:r>
            <a:r>
              <a:rPr lang="es" sz="15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Elixhauser comorbidity score 차용, 국내는 Chalson comorbidity 을 주로 사용하는데 index의 차이가 성능에 얼마나 미치는지 파악 불가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29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2348475" y="0"/>
            <a:ext cx="4572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2402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8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9"/>
          <p:cNvSpPr txBox="1"/>
          <p:nvPr/>
        </p:nvSpPr>
        <p:spPr>
          <a:xfrm>
            <a:off x="1277103" y="2204625"/>
            <a:ext cx="6589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Ensemble Model</a:t>
            </a:r>
            <a:endParaRPr sz="40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7" name="Google Shape;307;p29"/>
          <p:cNvSpPr txBox="1"/>
          <p:nvPr/>
        </p:nvSpPr>
        <p:spPr>
          <a:xfrm>
            <a:off x="8472458" y="46752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Comfortaa"/>
                <a:ea typeface="Comfortaa"/>
                <a:cs typeface="Comfortaa"/>
                <a:sym typeface="Comfortaa"/>
              </a:rPr>
              <a:t>‹#›</a:t>
            </a:fld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0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Ensemble Model</a:t>
            </a:r>
            <a:endParaRPr/>
          </a:p>
        </p:txBody>
      </p:sp>
      <p:cxnSp>
        <p:nvCxnSpPr>
          <p:cNvPr id="313" name="Google Shape;313;p30"/>
          <p:cNvCxnSpPr/>
          <p:nvPr/>
        </p:nvCxnSpPr>
        <p:spPr>
          <a:xfrm>
            <a:off x="1858800" y="251970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p30"/>
          <p:cNvSpPr txBox="1"/>
          <p:nvPr/>
        </p:nvSpPr>
        <p:spPr>
          <a:xfrm>
            <a:off x="263775" y="3380475"/>
            <a:ext cx="88155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 Learner(단일 학습기)보다 Weak Learner를 결합하면 더 좋은 성능을 얻을 수 있음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30"/>
          <p:cNvSpPr txBox="1"/>
          <p:nvPr/>
        </p:nvSpPr>
        <p:spPr>
          <a:xfrm>
            <a:off x="1333500" y="2020300"/>
            <a:ext cx="64770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동일한 학습 알고리즘을 사용해 여러 모델을 학습하는 기법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30"/>
          <p:cNvSpPr/>
          <p:nvPr/>
        </p:nvSpPr>
        <p:spPr>
          <a:xfrm>
            <a:off x="1734250" y="1943550"/>
            <a:ext cx="57864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0"/>
          <p:cNvSpPr/>
          <p:nvPr/>
        </p:nvSpPr>
        <p:spPr>
          <a:xfrm>
            <a:off x="457175" y="3308925"/>
            <a:ext cx="8427600" cy="572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0"/>
          <p:cNvSpPr txBox="1"/>
          <p:nvPr/>
        </p:nvSpPr>
        <p:spPr>
          <a:xfrm>
            <a:off x="0" y="4835700"/>
            <a:ext cx="813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[Weak Learner 란? : 특정한 데이터를 이용해 인스턴스화 한 모델을 뜻하며, Weak Learner는 최종적인 결과물보다 상대적으로 정확하지 않은 결과를 보이는 learner]</a:t>
            </a:r>
            <a:endParaRPr b="1" sz="800"/>
          </a:p>
        </p:txBody>
      </p:sp>
      <p:sp>
        <p:nvSpPr>
          <p:cNvPr id="319" name="Google Shape;319;p30"/>
          <p:cNvSpPr txBox="1"/>
          <p:nvPr/>
        </p:nvSpPr>
        <p:spPr>
          <a:xfrm>
            <a:off x="8472458" y="46752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Comfortaa"/>
                <a:ea typeface="Comfortaa"/>
                <a:cs typeface="Comfortaa"/>
                <a:sym typeface="Comfortaa"/>
              </a:rPr>
              <a:t>‹#›</a:t>
            </a:fld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1"/>
          <p:cNvSpPr/>
          <p:nvPr/>
        </p:nvSpPr>
        <p:spPr>
          <a:xfrm>
            <a:off x="1291475" y="1485525"/>
            <a:ext cx="582900" cy="582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1"/>
          <p:cNvSpPr/>
          <p:nvPr/>
        </p:nvSpPr>
        <p:spPr>
          <a:xfrm>
            <a:off x="3281674" y="1485525"/>
            <a:ext cx="582900" cy="582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1"/>
          <p:cNvSpPr/>
          <p:nvPr/>
        </p:nvSpPr>
        <p:spPr>
          <a:xfrm>
            <a:off x="4182010" y="1390569"/>
            <a:ext cx="776400" cy="7764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1"/>
          <p:cNvSpPr/>
          <p:nvPr/>
        </p:nvSpPr>
        <p:spPr>
          <a:xfrm>
            <a:off x="5284874" y="1485525"/>
            <a:ext cx="582900" cy="582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1"/>
          <p:cNvSpPr/>
          <p:nvPr/>
        </p:nvSpPr>
        <p:spPr>
          <a:xfrm>
            <a:off x="7288074" y="1485525"/>
            <a:ext cx="582900" cy="582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9" name="Google Shape;329;p31"/>
          <p:cNvCxnSpPr>
            <a:stCxn id="324" idx="6"/>
            <a:endCxn id="325" idx="2"/>
          </p:cNvCxnSpPr>
          <p:nvPr/>
        </p:nvCxnSpPr>
        <p:spPr>
          <a:xfrm>
            <a:off x="1874375" y="1776975"/>
            <a:ext cx="14073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30" name="Google Shape;330;p31"/>
          <p:cNvSpPr/>
          <p:nvPr/>
        </p:nvSpPr>
        <p:spPr>
          <a:xfrm>
            <a:off x="472000" y="3066725"/>
            <a:ext cx="8222700" cy="16671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7F7F7">
              <a:alpha val="58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1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Ensemble Model Types</a:t>
            </a:r>
            <a:endParaRPr/>
          </a:p>
        </p:txBody>
      </p:sp>
      <p:grpSp>
        <p:nvGrpSpPr>
          <p:cNvPr id="332" name="Google Shape;332;p31"/>
          <p:cNvGrpSpPr/>
          <p:nvPr/>
        </p:nvGrpSpPr>
        <p:grpSpPr>
          <a:xfrm>
            <a:off x="3281948" y="1492124"/>
            <a:ext cx="582352" cy="585312"/>
            <a:chOff x="3281958" y="3151224"/>
            <a:chExt cx="582352" cy="585312"/>
          </a:xfrm>
        </p:grpSpPr>
        <p:sp>
          <p:nvSpPr>
            <p:cNvPr id="333" name="Google Shape;333;p31"/>
            <p:cNvSpPr/>
            <p:nvPr/>
          </p:nvSpPr>
          <p:spPr>
            <a:xfrm>
              <a:off x="3281958" y="3151224"/>
              <a:ext cx="582352" cy="585312"/>
            </a:xfrm>
            <a:custGeom>
              <a:rect b="b" l="l" r="r" t="t"/>
              <a:pathLst>
                <a:path extrusionOk="0" h="8699" w="8655">
                  <a:moveTo>
                    <a:pt x="4332" y="441"/>
                  </a:moveTo>
                  <a:cubicBezTo>
                    <a:pt x="6489" y="441"/>
                    <a:pt x="8215" y="2201"/>
                    <a:pt x="8215" y="4332"/>
                  </a:cubicBezTo>
                  <a:cubicBezTo>
                    <a:pt x="8215" y="6498"/>
                    <a:pt x="6489" y="8258"/>
                    <a:pt x="4332" y="8258"/>
                  </a:cubicBezTo>
                  <a:cubicBezTo>
                    <a:pt x="2202" y="8258"/>
                    <a:pt x="441" y="6498"/>
                    <a:pt x="441" y="4332"/>
                  </a:cubicBezTo>
                  <a:cubicBezTo>
                    <a:pt x="441" y="2201"/>
                    <a:pt x="2202" y="441"/>
                    <a:pt x="4332" y="441"/>
                  </a:cubicBezTo>
                  <a:close/>
                  <a:moveTo>
                    <a:pt x="4332" y="0"/>
                  </a:moveTo>
                  <a:cubicBezTo>
                    <a:pt x="1946" y="0"/>
                    <a:pt x="1" y="1946"/>
                    <a:pt x="1" y="4332"/>
                  </a:cubicBezTo>
                  <a:cubicBezTo>
                    <a:pt x="1" y="6753"/>
                    <a:pt x="1946" y="8699"/>
                    <a:pt x="4332" y="8699"/>
                  </a:cubicBezTo>
                  <a:cubicBezTo>
                    <a:pt x="6709" y="8699"/>
                    <a:pt x="8655" y="6753"/>
                    <a:pt x="8655" y="4332"/>
                  </a:cubicBezTo>
                  <a:cubicBezTo>
                    <a:pt x="8655" y="1946"/>
                    <a:pt x="6709" y="0"/>
                    <a:pt x="4332" y="0"/>
                  </a:cubicBezTo>
                  <a:close/>
                </a:path>
              </a:pathLst>
            </a:custGeom>
            <a:solidFill>
              <a:srgbClr val="B2D9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3351262" y="3220527"/>
              <a:ext cx="446705" cy="446705"/>
            </a:xfrm>
            <a:custGeom>
              <a:rect b="b" l="l" r="r" t="t"/>
              <a:pathLst>
                <a:path extrusionOk="0" h="6639" w="6639">
                  <a:moveTo>
                    <a:pt x="3302" y="0"/>
                  </a:moveTo>
                  <a:cubicBezTo>
                    <a:pt x="1462" y="0"/>
                    <a:pt x="1" y="1471"/>
                    <a:pt x="1" y="3302"/>
                  </a:cubicBezTo>
                  <a:cubicBezTo>
                    <a:pt x="1" y="5168"/>
                    <a:pt x="1462" y="6639"/>
                    <a:pt x="3302" y="6639"/>
                  </a:cubicBezTo>
                  <a:cubicBezTo>
                    <a:pt x="5133" y="6639"/>
                    <a:pt x="6639" y="5168"/>
                    <a:pt x="6639" y="3302"/>
                  </a:cubicBezTo>
                  <a:cubicBezTo>
                    <a:pt x="6639" y="1471"/>
                    <a:pt x="5133" y="0"/>
                    <a:pt x="3302" y="0"/>
                  </a:cubicBezTo>
                  <a:close/>
                </a:path>
              </a:pathLst>
            </a:custGeom>
            <a:solidFill>
              <a:srgbClr val="B2D9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" name="Google Shape;335;p31"/>
          <p:cNvGrpSpPr/>
          <p:nvPr/>
        </p:nvGrpSpPr>
        <p:grpSpPr>
          <a:xfrm>
            <a:off x="5283668" y="1492124"/>
            <a:ext cx="585312" cy="585312"/>
            <a:chOff x="5283665" y="3151224"/>
            <a:chExt cx="585312" cy="585312"/>
          </a:xfrm>
        </p:grpSpPr>
        <p:sp>
          <p:nvSpPr>
            <p:cNvPr id="336" name="Google Shape;336;p31"/>
            <p:cNvSpPr/>
            <p:nvPr/>
          </p:nvSpPr>
          <p:spPr>
            <a:xfrm>
              <a:off x="5283665" y="3151224"/>
              <a:ext cx="585312" cy="585312"/>
            </a:xfrm>
            <a:custGeom>
              <a:rect b="b" l="l" r="r" t="t"/>
              <a:pathLst>
                <a:path extrusionOk="0" h="8699" w="8699">
                  <a:moveTo>
                    <a:pt x="4367" y="441"/>
                  </a:moveTo>
                  <a:cubicBezTo>
                    <a:pt x="6497" y="441"/>
                    <a:pt x="8258" y="2201"/>
                    <a:pt x="8258" y="4332"/>
                  </a:cubicBezTo>
                  <a:cubicBezTo>
                    <a:pt x="8258" y="6498"/>
                    <a:pt x="6497" y="8258"/>
                    <a:pt x="4367" y="8258"/>
                  </a:cubicBezTo>
                  <a:cubicBezTo>
                    <a:pt x="2201" y="8258"/>
                    <a:pt x="440" y="6498"/>
                    <a:pt x="440" y="4332"/>
                  </a:cubicBezTo>
                  <a:cubicBezTo>
                    <a:pt x="440" y="2201"/>
                    <a:pt x="2201" y="441"/>
                    <a:pt x="4367" y="441"/>
                  </a:cubicBezTo>
                  <a:close/>
                  <a:moveTo>
                    <a:pt x="4367" y="0"/>
                  </a:moveTo>
                  <a:cubicBezTo>
                    <a:pt x="1946" y="0"/>
                    <a:pt x="0" y="1946"/>
                    <a:pt x="0" y="4332"/>
                  </a:cubicBezTo>
                  <a:cubicBezTo>
                    <a:pt x="0" y="6753"/>
                    <a:pt x="1946" y="8699"/>
                    <a:pt x="4367" y="8699"/>
                  </a:cubicBezTo>
                  <a:cubicBezTo>
                    <a:pt x="6753" y="8699"/>
                    <a:pt x="8698" y="6753"/>
                    <a:pt x="8698" y="4332"/>
                  </a:cubicBezTo>
                  <a:cubicBezTo>
                    <a:pt x="8698" y="1946"/>
                    <a:pt x="6753" y="0"/>
                    <a:pt x="4367" y="0"/>
                  </a:cubicBezTo>
                  <a:close/>
                </a:path>
              </a:pathLst>
            </a:custGeom>
            <a:solidFill>
              <a:srgbClr val="87B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5352968" y="3220527"/>
              <a:ext cx="446705" cy="446705"/>
            </a:xfrm>
            <a:custGeom>
              <a:rect b="b" l="l" r="r" t="t"/>
              <a:pathLst>
                <a:path extrusionOk="0" h="6639" w="6639">
                  <a:moveTo>
                    <a:pt x="3337" y="0"/>
                  </a:moveTo>
                  <a:cubicBezTo>
                    <a:pt x="1506" y="0"/>
                    <a:pt x="0" y="1471"/>
                    <a:pt x="0" y="3302"/>
                  </a:cubicBezTo>
                  <a:cubicBezTo>
                    <a:pt x="0" y="5168"/>
                    <a:pt x="1506" y="6639"/>
                    <a:pt x="3337" y="6639"/>
                  </a:cubicBezTo>
                  <a:cubicBezTo>
                    <a:pt x="5177" y="6639"/>
                    <a:pt x="6638" y="5168"/>
                    <a:pt x="6638" y="3302"/>
                  </a:cubicBezTo>
                  <a:cubicBezTo>
                    <a:pt x="6638" y="1471"/>
                    <a:pt x="5177" y="0"/>
                    <a:pt x="3337" y="0"/>
                  </a:cubicBezTo>
                  <a:close/>
                </a:path>
              </a:pathLst>
            </a:custGeom>
            <a:solidFill>
              <a:srgbClr val="87BC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31"/>
          <p:cNvGrpSpPr/>
          <p:nvPr/>
        </p:nvGrpSpPr>
        <p:grpSpPr>
          <a:xfrm>
            <a:off x="7288348" y="1492124"/>
            <a:ext cx="582352" cy="585312"/>
            <a:chOff x="7288340" y="3151224"/>
            <a:chExt cx="582352" cy="585312"/>
          </a:xfrm>
        </p:grpSpPr>
        <p:sp>
          <p:nvSpPr>
            <p:cNvPr id="339" name="Google Shape;339;p31"/>
            <p:cNvSpPr/>
            <p:nvPr/>
          </p:nvSpPr>
          <p:spPr>
            <a:xfrm>
              <a:off x="7288340" y="3151224"/>
              <a:ext cx="582352" cy="585312"/>
            </a:xfrm>
            <a:custGeom>
              <a:rect b="b" l="l" r="r" t="t"/>
              <a:pathLst>
                <a:path extrusionOk="0" h="8699" w="8655">
                  <a:moveTo>
                    <a:pt x="4332" y="441"/>
                  </a:moveTo>
                  <a:cubicBezTo>
                    <a:pt x="6454" y="441"/>
                    <a:pt x="8215" y="2201"/>
                    <a:pt x="8215" y="4332"/>
                  </a:cubicBezTo>
                  <a:cubicBezTo>
                    <a:pt x="8215" y="6498"/>
                    <a:pt x="6454" y="8258"/>
                    <a:pt x="4332" y="8258"/>
                  </a:cubicBezTo>
                  <a:cubicBezTo>
                    <a:pt x="2166" y="8258"/>
                    <a:pt x="441" y="6498"/>
                    <a:pt x="441" y="4332"/>
                  </a:cubicBezTo>
                  <a:cubicBezTo>
                    <a:pt x="441" y="2201"/>
                    <a:pt x="2166" y="441"/>
                    <a:pt x="4332" y="441"/>
                  </a:cubicBezTo>
                  <a:close/>
                  <a:moveTo>
                    <a:pt x="4332" y="0"/>
                  </a:moveTo>
                  <a:cubicBezTo>
                    <a:pt x="1946" y="0"/>
                    <a:pt x="0" y="1946"/>
                    <a:pt x="0" y="4332"/>
                  </a:cubicBezTo>
                  <a:cubicBezTo>
                    <a:pt x="0" y="6753"/>
                    <a:pt x="1946" y="8699"/>
                    <a:pt x="4332" y="8699"/>
                  </a:cubicBezTo>
                  <a:cubicBezTo>
                    <a:pt x="6718" y="8699"/>
                    <a:pt x="8655" y="6753"/>
                    <a:pt x="8655" y="4332"/>
                  </a:cubicBezTo>
                  <a:cubicBezTo>
                    <a:pt x="8655" y="1946"/>
                    <a:pt x="6718" y="0"/>
                    <a:pt x="4332" y="0"/>
                  </a:cubicBezTo>
                  <a:close/>
                </a:path>
              </a:pathLst>
            </a:custGeom>
            <a:solidFill>
              <a:srgbClr val="395B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7355288" y="3220527"/>
              <a:ext cx="449060" cy="446705"/>
            </a:xfrm>
            <a:custGeom>
              <a:rect b="b" l="l" r="r" t="t"/>
              <a:pathLst>
                <a:path extrusionOk="0" h="6639" w="6674">
                  <a:moveTo>
                    <a:pt x="3337" y="0"/>
                  </a:moveTo>
                  <a:cubicBezTo>
                    <a:pt x="1497" y="0"/>
                    <a:pt x="0" y="1471"/>
                    <a:pt x="0" y="3302"/>
                  </a:cubicBezTo>
                  <a:cubicBezTo>
                    <a:pt x="0" y="5168"/>
                    <a:pt x="1497" y="6639"/>
                    <a:pt x="3337" y="6639"/>
                  </a:cubicBezTo>
                  <a:cubicBezTo>
                    <a:pt x="5168" y="6639"/>
                    <a:pt x="6674" y="5168"/>
                    <a:pt x="6674" y="3302"/>
                  </a:cubicBezTo>
                  <a:cubicBezTo>
                    <a:pt x="6674" y="1471"/>
                    <a:pt x="5168" y="0"/>
                    <a:pt x="3337" y="0"/>
                  </a:cubicBezTo>
                  <a:close/>
                </a:path>
              </a:pathLst>
            </a:custGeom>
            <a:solidFill>
              <a:srgbClr val="395B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</a:endParaRPr>
            </a:p>
          </p:txBody>
        </p:sp>
      </p:grpSp>
      <p:grpSp>
        <p:nvGrpSpPr>
          <p:cNvPr id="341" name="Google Shape;341;p31"/>
          <p:cNvGrpSpPr/>
          <p:nvPr/>
        </p:nvGrpSpPr>
        <p:grpSpPr>
          <a:xfrm>
            <a:off x="1291439" y="1492124"/>
            <a:ext cx="582957" cy="585312"/>
            <a:chOff x="1291439" y="3151224"/>
            <a:chExt cx="582957" cy="585312"/>
          </a:xfrm>
        </p:grpSpPr>
        <p:sp>
          <p:nvSpPr>
            <p:cNvPr id="342" name="Google Shape;342;p31"/>
            <p:cNvSpPr/>
            <p:nvPr/>
          </p:nvSpPr>
          <p:spPr>
            <a:xfrm>
              <a:off x="1291439" y="3151224"/>
              <a:ext cx="582957" cy="585312"/>
            </a:xfrm>
            <a:custGeom>
              <a:rect b="b" l="l" r="r" t="t"/>
              <a:pathLst>
                <a:path extrusionOk="0" h="8699" w="8664">
                  <a:moveTo>
                    <a:pt x="4332" y="441"/>
                  </a:moveTo>
                  <a:cubicBezTo>
                    <a:pt x="6462" y="441"/>
                    <a:pt x="8223" y="2201"/>
                    <a:pt x="8223" y="4332"/>
                  </a:cubicBezTo>
                  <a:cubicBezTo>
                    <a:pt x="8223" y="6498"/>
                    <a:pt x="6462" y="8258"/>
                    <a:pt x="4332" y="8258"/>
                  </a:cubicBezTo>
                  <a:cubicBezTo>
                    <a:pt x="2166" y="8258"/>
                    <a:pt x="441" y="6498"/>
                    <a:pt x="441" y="4332"/>
                  </a:cubicBezTo>
                  <a:cubicBezTo>
                    <a:pt x="441" y="2201"/>
                    <a:pt x="2166" y="441"/>
                    <a:pt x="4332" y="441"/>
                  </a:cubicBezTo>
                  <a:close/>
                  <a:moveTo>
                    <a:pt x="4332" y="0"/>
                  </a:moveTo>
                  <a:cubicBezTo>
                    <a:pt x="1946" y="0"/>
                    <a:pt x="0" y="1946"/>
                    <a:pt x="0" y="4332"/>
                  </a:cubicBezTo>
                  <a:cubicBezTo>
                    <a:pt x="0" y="6753"/>
                    <a:pt x="1946" y="8699"/>
                    <a:pt x="4332" y="8699"/>
                  </a:cubicBezTo>
                  <a:cubicBezTo>
                    <a:pt x="6718" y="8699"/>
                    <a:pt x="8663" y="6753"/>
                    <a:pt x="8663" y="4332"/>
                  </a:cubicBezTo>
                  <a:cubicBezTo>
                    <a:pt x="8663" y="1946"/>
                    <a:pt x="6718" y="0"/>
                    <a:pt x="4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1"/>
            <p:cNvSpPr/>
            <p:nvPr/>
          </p:nvSpPr>
          <p:spPr>
            <a:xfrm>
              <a:off x="1358387" y="3220527"/>
              <a:ext cx="449060" cy="446705"/>
            </a:xfrm>
            <a:custGeom>
              <a:rect b="b" l="l" r="r" t="t"/>
              <a:pathLst>
                <a:path extrusionOk="0" h="6639" w="6674">
                  <a:moveTo>
                    <a:pt x="3337" y="0"/>
                  </a:moveTo>
                  <a:cubicBezTo>
                    <a:pt x="1506" y="0"/>
                    <a:pt x="0" y="1471"/>
                    <a:pt x="0" y="3302"/>
                  </a:cubicBezTo>
                  <a:cubicBezTo>
                    <a:pt x="0" y="5168"/>
                    <a:pt x="1506" y="6639"/>
                    <a:pt x="3337" y="6639"/>
                  </a:cubicBezTo>
                  <a:cubicBezTo>
                    <a:pt x="5168" y="6639"/>
                    <a:pt x="6674" y="5168"/>
                    <a:pt x="6674" y="3302"/>
                  </a:cubicBezTo>
                  <a:cubicBezTo>
                    <a:pt x="6674" y="1471"/>
                    <a:pt x="5168" y="0"/>
                    <a:pt x="33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chemeClr val="accent6"/>
                </a:solidFill>
              </a:endParaRPr>
            </a:p>
          </p:txBody>
        </p:sp>
      </p:grpSp>
      <p:sp>
        <p:nvSpPr>
          <p:cNvPr id="344" name="Google Shape;344;p31"/>
          <p:cNvSpPr/>
          <p:nvPr/>
        </p:nvSpPr>
        <p:spPr>
          <a:xfrm>
            <a:off x="4179150" y="1387731"/>
            <a:ext cx="782120" cy="782076"/>
          </a:xfrm>
          <a:custGeom>
            <a:rect b="b" l="l" r="r" t="t"/>
            <a:pathLst>
              <a:path extrusionOk="0" h="17459" w="17459">
                <a:moveTo>
                  <a:pt x="8725" y="291"/>
                </a:moveTo>
                <a:cubicBezTo>
                  <a:pt x="13391" y="291"/>
                  <a:pt x="17168" y="4077"/>
                  <a:pt x="17168" y="8734"/>
                </a:cubicBezTo>
                <a:cubicBezTo>
                  <a:pt x="17168" y="13391"/>
                  <a:pt x="13391" y="17168"/>
                  <a:pt x="8725" y="17168"/>
                </a:cubicBezTo>
                <a:cubicBezTo>
                  <a:pt x="4068" y="17168"/>
                  <a:pt x="291" y="13391"/>
                  <a:pt x="291" y="8734"/>
                </a:cubicBezTo>
                <a:cubicBezTo>
                  <a:pt x="291" y="4077"/>
                  <a:pt x="4068" y="291"/>
                  <a:pt x="8725" y="291"/>
                </a:cubicBezTo>
                <a:close/>
                <a:moveTo>
                  <a:pt x="8725" y="0"/>
                </a:moveTo>
                <a:cubicBezTo>
                  <a:pt x="3927" y="0"/>
                  <a:pt x="0" y="3927"/>
                  <a:pt x="0" y="8734"/>
                </a:cubicBezTo>
                <a:cubicBezTo>
                  <a:pt x="0" y="13541"/>
                  <a:pt x="3927" y="17459"/>
                  <a:pt x="8725" y="17459"/>
                </a:cubicBezTo>
                <a:cubicBezTo>
                  <a:pt x="13532" y="17459"/>
                  <a:pt x="17459" y="13541"/>
                  <a:pt x="17459" y="8734"/>
                </a:cubicBezTo>
                <a:cubicBezTo>
                  <a:pt x="17459" y="3927"/>
                  <a:pt x="13532" y="0"/>
                  <a:pt x="8725" y="0"/>
                </a:cubicBezTo>
                <a:close/>
              </a:path>
            </a:pathLst>
          </a:custGeom>
          <a:solidFill>
            <a:srgbClr val="4E4E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1"/>
          <p:cNvSpPr txBox="1"/>
          <p:nvPr/>
        </p:nvSpPr>
        <p:spPr>
          <a:xfrm>
            <a:off x="2637424" y="3809129"/>
            <a:ext cx="1871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Bagging</a:t>
            </a:r>
            <a:endParaRPr sz="17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2637424" y="4092481"/>
            <a:ext cx="1871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e.g) 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Bootstrap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31"/>
          <p:cNvSpPr txBox="1"/>
          <p:nvPr/>
        </p:nvSpPr>
        <p:spPr>
          <a:xfrm>
            <a:off x="6643824" y="3809129"/>
            <a:ext cx="1871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Staking</a:t>
            </a:r>
            <a:endParaRPr sz="17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8" name="Google Shape;348;p31"/>
          <p:cNvSpPr txBox="1"/>
          <p:nvPr/>
        </p:nvSpPr>
        <p:spPr>
          <a:xfrm>
            <a:off x="4640624" y="3809129"/>
            <a:ext cx="1871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Boosting</a:t>
            </a:r>
            <a:endParaRPr sz="17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9" name="Google Shape;349;p31"/>
          <p:cNvSpPr txBox="1"/>
          <p:nvPr/>
        </p:nvSpPr>
        <p:spPr>
          <a:xfrm>
            <a:off x="4508825" y="4092475"/>
            <a:ext cx="2210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e.g) Gradient boost, Adaboost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31"/>
          <p:cNvSpPr txBox="1"/>
          <p:nvPr/>
        </p:nvSpPr>
        <p:spPr>
          <a:xfrm>
            <a:off x="634225" y="4100965"/>
            <a:ext cx="1871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e.g) Random Forest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31"/>
          <p:cNvSpPr txBox="1"/>
          <p:nvPr/>
        </p:nvSpPr>
        <p:spPr>
          <a:xfrm>
            <a:off x="634225" y="3809129"/>
            <a:ext cx="1871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Voting</a:t>
            </a:r>
            <a:endParaRPr sz="1700">
              <a:solidFill>
                <a:schemeClr val="accent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52" name="Google Shape;352;p31"/>
          <p:cNvSpPr/>
          <p:nvPr/>
        </p:nvSpPr>
        <p:spPr>
          <a:xfrm>
            <a:off x="1280574" y="3229330"/>
            <a:ext cx="605700" cy="605700"/>
          </a:xfrm>
          <a:prstGeom prst="donut">
            <a:avLst>
              <a:gd fmla="val 10182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1"/>
          <p:cNvSpPr/>
          <p:nvPr/>
        </p:nvSpPr>
        <p:spPr>
          <a:xfrm rot="-4537964">
            <a:off x="1280659" y="3229248"/>
            <a:ext cx="604506" cy="604506"/>
          </a:xfrm>
          <a:prstGeom prst="blockArc">
            <a:avLst>
              <a:gd fmla="val 20848359" name="adj1"/>
              <a:gd fmla="val 20700625" name="adj2"/>
              <a:gd fmla="val 10156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1"/>
          <p:cNvSpPr/>
          <p:nvPr/>
        </p:nvSpPr>
        <p:spPr>
          <a:xfrm>
            <a:off x="3270785" y="3229230"/>
            <a:ext cx="605700" cy="605700"/>
          </a:xfrm>
          <a:prstGeom prst="donut">
            <a:avLst>
              <a:gd fmla="val 10182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1"/>
          <p:cNvSpPr/>
          <p:nvPr/>
        </p:nvSpPr>
        <p:spPr>
          <a:xfrm rot="-4537964">
            <a:off x="3270871" y="3229148"/>
            <a:ext cx="604506" cy="604506"/>
          </a:xfrm>
          <a:prstGeom prst="blockArc">
            <a:avLst>
              <a:gd fmla="val 20876011" name="adj1"/>
              <a:gd fmla="val 20700625" name="adj2"/>
              <a:gd fmla="val 10156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1"/>
          <p:cNvSpPr/>
          <p:nvPr/>
        </p:nvSpPr>
        <p:spPr>
          <a:xfrm>
            <a:off x="5273985" y="3229330"/>
            <a:ext cx="605700" cy="605700"/>
          </a:xfrm>
          <a:prstGeom prst="donut">
            <a:avLst>
              <a:gd fmla="val 10182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1"/>
          <p:cNvSpPr/>
          <p:nvPr/>
        </p:nvSpPr>
        <p:spPr>
          <a:xfrm rot="-4537964">
            <a:off x="5274071" y="3229248"/>
            <a:ext cx="604506" cy="604506"/>
          </a:xfrm>
          <a:prstGeom prst="blockArc">
            <a:avLst>
              <a:gd fmla="val 21130705" name="adj1"/>
              <a:gd fmla="val 20700625" name="adj2"/>
              <a:gd fmla="val 10156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1"/>
          <p:cNvSpPr/>
          <p:nvPr/>
        </p:nvSpPr>
        <p:spPr>
          <a:xfrm>
            <a:off x="7277185" y="3229330"/>
            <a:ext cx="605700" cy="605700"/>
          </a:xfrm>
          <a:prstGeom prst="donut">
            <a:avLst>
              <a:gd fmla="val 10763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1"/>
          <p:cNvSpPr/>
          <p:nvPr/>
        </p:nvSpPr>
        <p:spPr>
          <a:xfrm rot="-4537964">
            <a:off x="7277271" y="3229248"/>
            <a:ext cx="604506" cy="604506"/>
          </a:xfrm>
          <a:prstGeom prst="blockArc">
            <a:avLst>
              <a:gd fmla="val 21001125" name="adj1"/>
              <a:gd fmla="val 20700625" name="adj2"/>
              <a:gd fmla="val 10156" name="adj3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0" name="Google Shape;360;p31"/>
          <p:cNvCxnSpPr>
            <a:stCxn id="325" idx="6"/>
            <a:endCxn id="326" idx="2"/>
          </p:cNvCxnSpPr>
          <p:nvPr/>
        </p:nvCxnSpPr>
        <p:spPr>
          <a:xfrm>
            <a:off x="3864574" y="1776975"/>
            <a:ext cx="317400" cy="18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31"/>
          <p:cNvCxnSpPr>
            <a:stCxn id="326" idx="6"/>
            <a:endCxn id="327" idx="2"/>
          </p:cNvCxnSpPr>
          <p:nvPr/>
        </p:nvCxnSpPr>
        <p:spPr>
          <a:xfrm flipH="1" rot="10800000">
            <a:off x="4958410" y="1776969"/>
            <a:ext cx="326400" cy="18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31"/>
          <p:cNvCxnSpPr>
            <a:stCxn id="327" idx="6"/>
            <a:endCxn id="328" idx="2"/>
          </p:cNvCxnSpPr>
          <p:nvPr/>
        </p:nvCxnSpPr>
        <p:spPr>
          <a:xfrm>
            <a:off x="5867774" y="1776975"/>
            <a:ext cx="14202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31"/>
          <p:cNvCxnSpPr>
            <a:stCxn id="324" idx="4"/>
            <a:endCxn id="364" idx="0"/>
          </p:cNvCxnSpPr>
          <p:nvPr/>
        </p:nvCxnSpPr>
        <p:spPr>
          <a:xfrm>
            <a:off x="1582925" y="2068425"/>
            <a:ext cx="4500" cy="1210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65" name="Google Shape;365;p31"/>
          <p:cNvCxnSpPr/>
          <p:nvPr/>
        </p:nvCxnSpPr>
        <p:spPr>
          <a:xfrm>
            <a:off x="3577811" y="2068425"/>
            <a:ext cx="3600" cy="1210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66" name="Google Shape;366;p31"/>
          <p:cNvCxnSpPr>
            <a:stCxn id="327" idx="4"/>
            <a:endCxn id="367" idx="0"/>
          </p:cNvCxnSpPr>
          <p:nvPr/>
        </p:nvCxnSpPr>
        <p:spPr>
          <a:xfrm flipH="1">
            <a:off x="5572424" y="2068425"/>
            <a:ext cx="3900" cy="1210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368" name="Google Shape;368;p31"/>
          <p:cNvCxnSpPr>
            <a:stCxn id="328" idx="4"/>
            <a:endCxn id="369" idx="0"/>
          </p:cNvCxnSpPr>
          <p:nvPr/>
        </p:nvCxnSpPr>
        <p:spPr>
          <a:xfrm>
            <a:off x="7579524" y="2068425"/>
            <a:ext cx="600" cy="12102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370" name="Google Shape;370;p31"/>
          <p:cNvGrpSpPr/>
          <p:nvPr/>
        </p:nvGrpSpPr>
        <p:grpSpPr>
          <a:xfrm>
            <a:off x="4400561" y="1607342"/>
            <a:ext cx="339253" cy="339253"/>
            <a:chOff x="1492675" y="2027925"/>
            <a:chExt cx="481825" cy="481825"/>
          </a:xfrm>
        </p:grpSpPr>
        <p:sp>
          <p:nvSpPr>
            <p:cNvPr id="371" name="Google Shape;371;p31"/>
            <p:cNvSpPr/>
            <p:nvPr/>
          </p:nvSpPr>
          <p:spPr>
            <a:xfrm>
              <a:off x="1719425" y="21700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1832350" y="22547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0"/>
                  </a:moveTo>
                  <a:cubicBezTo>
                    <a:pt x="253" y="0"/>
                    <a:pt x="0" y="250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1606500" y="2254750"/>
              <a:ext cx="28250" cy="28250"/>
            </a:xfrm>
            <a:custGeom>
              <a:rect b="b" l="l" r="r" t="t"/>
              <a:pathLst>
                <a:path extrusionOk="0" h="1130" w="1130">
                  <a:moveTo>
                    <a:pt x="567" y="0"/>
                  </a:moveTo>
                  <a:cubicBezTo>
                    <a:pt x="254" y="0"/>
                    <a:pt x="1" y="250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0"/>
                    <a:pt x="877" y="0"/>
                    <a:pt x="5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1492675" y="2425025"/>
              <a:ext cx="481825" cy="84725"/>
            </a:xfrm>
            <a:custGeom>
              <a:rect b="b" l="l" r="r" t="t"/>
              <a:pathLst>
                <a:path extrusionOk="0" h="3389" w="19273">
                  <a:moveTo>
                    <a:pt x="1" y="1"/>
                  </a:moveTo>
                  <a:lnTo>
                    <a:pt x="1" y="1696"/>
                  </a:lnTo>
                  <a:cubicBezTo>
                    <a:pt x="1" y="2630"/>
                    <a:pt x="757" y="3389"/>
                    <a:pt x="1693" y="3389"/>
                  </a:cubicBezTo>
                  <a:lnTo>
                    <a:pt x="17577" y="3389"/>
                  </a:lnTo>
                  <a:cubicBezTo>
                    <a:pt x="18514" y="3389"/>
                    <a:pt x="19270" y="2630"/>
                    <a:pt x="19273" y="1696"/>
                  </a:cubicBezTo>
                  <a:lnTo>
                    <a:pt x="192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1492675" y="2027925"/>
              <a:ext cx="481825" cy="368000"/>
            </a:xfrm>
            <a:custGeom>
              <a:rect b="b" l="l" r="r" t="t"/>
              <a:pathLst>
                <a:path extrusionOk="0" h="14720" w="19273">
                  <a:moveTo>
                    <a:pt x="5120" y="2259"/>
                  </a:moveTo>
                  <a:cubicBezTo>
                    <a:pt x="5430" y="2259"/>
                    <a:pt x="5683" y="2512"/>
                    <a:pt x="5683" y="2825"/>
                  </a:cubicBezTo>
                  <a:lnTo>
                    <a:pt x="5683" y="8047"/>
                  </a:lnTo>
                  <a:cubicBezTo>
                    <a:pt x="6360" y="8281"/>
                    <a:pt x="6812" y="8920"/>
                    <a:pt x="6812" y="9637"/>
                  </a:cubicBezTo>
                  <a:cubicBezTo>
                    <a:pt x="6812" y="10353"/>
                    <a:pt x="6360" y="10992"/>
                    <a:pt x="5683" y="11226"/>
                  </a:cubicBezTo>
                  <a:lnTo>
                    <a:pt x="5683" y="13024"/>
                  </a:lnTo>
                  <a:cubicBezTo>
                    <a:pt x="5683" y="13337"/>
                    <a:pt x="5430" y="13587"/>
                    <a:pt x="5120" y="13587"/>
                  </a:cubicBezTo>
                  <a:cubicBezTo>
                    <a:pt x="4807" y="13587"/>
                    <a:pt x="4554" y="13337"/>
                    <a:pt x="4554" y="13024"/>
                  </a:cubicBezTo>
                  <a:lnTo>
                    <a:pt x="4554" y="11226"/>
                  </a:lnTo>
                  <a:cubicBezTo>
                    <a:pt x="3876" y="10992"/>
                    <a:pt x="3425" y="10353"/>
                    <a:pt x="3425" y="9637"/>
                  </a:cubicBezTo>
                  <a:cubicBezTo>
                    <a:pt x="3425" y="8920"/>
                    <a:pt x="3876" y="8281"/>
                    <a:pt x="4554" y="8047"/>
                  </a:cubicBezTo>
                  <a:lnTo>
                    <a:pt x="4554" y="2825"/>
                  </a:lnTo>
                  <a:cubicBezTo>
                    <a:pt x="4554" y="2512"/>
                    <a:pt x="4807" y="2259"/>
                    <a:pt x="5120" y="2259"/>
                  </a:cubicBezTo>
                  <a:close/>
                  <a:moveTo>
                    <a:pt x="9637" y="2259"/>
                  </a:moveTo>
                  <a:cubicBezTo>
                    <a:pt x="9947" y="2259"/>
                    <a:pt x="10200" y="2512"/>
                    <a:pt x="10200" y="2825"/>
                  </a:cubicBezTo>
                  <a:lnTo>
                    <a:pt x="10200" y="4659"/>
                  </a:lnTo>
                  <a:cubicBezTo>
                    <a:pt x="10877" y="4894"/>
                    <a:pt x="11329" y="5532"/>
                    <a:pt x="11329" y="6249"/>
                  </a:cubicBezTo>
                  <a:cubicBezTo>
                    <a:pt x="11329" y="6966"/>
                    <a:pt x="10877" y="7604"/>
                    <a:pt x="10200" y="7839"/>
                  </a:cubicBezTo>
                  <a:lnTo>
                    <a:pt x="10200" y="13024"/>
                  </a:lnTo>
                  <a:cubicBezTo>
                    <a:pt x="10200" y="13337"/>
                    <a:pt x="9947" y="13587"/>
                    <a:pt x="9637" y="13587"/>
                  </a:cubicBezTo>
                  <a:cubicBezTo>
                    <a:pt x="9324" y="13587"/>
                    <a:pt x="9071" y="13337"/>
                    <a:pt x="9071" y="13024"/>
                  </a:cubicBezTo>
                  <a:lnTo>
                    <a:pt x="9071" y="7839"/>
                  </a:lnTo>
                  <a:cubicBezTo>
                    <a:pt x="8393" y="7604"/>
                    <a:pt x="7941" y="6966"/>
                    <a:pt x="7941" y="6249"/>
                  </a:cubicBezTo>
                  <a:cubicBezTo>
                    <a:pt x="7941" y="5532"/>
                    <a:pt x="8393" y="4894"/>
                    <a:pt x="9071" y="4659"/>
                  </a:cubicBezTo>
                  <a:lnTo>
                    <a:pt x="9071" y="2825"/>
                  </a:lnTo>
                  <a:cubicBezTo>
                    <a:pt x="9071" y="2512"/>
                    <a:pt x="9324" y="2259"/>
                    <a:pt x="9637" y="2259"/>
                  </a:cubicBezTo>
                  <a:close/>
                  <a:moveTo>
                    <a:pt x="14154" y="2259"/>
                  </a:moveTo>
                  <a:cubicBezTo>
                    <a:pt x="14464" y="2259"/>
                    <a:pt x="14717" y="2512"/>
                    <a:pt x="14717" y="2825"/>
                  </a:cubicBezTo>
                  <a:lnTo>
                    <a:pt x="14717" y="8047"/>
                  </a:lnTo>
                  <a:cubicBezTo>
                    <a:pt x="15394" y="8281"/>
                    <a:pt x="15846" y="8920"/>
                    <a:pt x="15846" y="9637"/>
                  </a:cubicBezTo>
                  <a:cubicBezTo>
                    <a:pt x="15846" y="10353"/>
                    <a:pt x="15394" y="10992"/>
                    <a:pt x="14717" y="11226"/>
                  </a:cubicBezTo>
                  <a:lnTo>
                    <a:pt x="14717" y="13024"/>
                  </a:lnTo>
                  <a:cubicBezTo>
                    <a:pt x="14717" y="13337"/>
                    <a:pt x="14464" y="13587"/>
                    <a:pt x="14154" y="13587"/>
                  </a:cubicBezTo>
                  <a:cubicBezTo>
                    <a:pt x="13840" y="13587"/>
                    <a:pt x="13587" y="13337"/>
                    <a:pt x="13587" y="13024"/>
                  </a:cubicBezTo>
                  <a:lnTo>
                    <a:pt x="13587" y="11226"/>
                  </a:lnTo>
                  <a:cubicBezTo>
                    <a:pt x="12910" y="10992"/>
                    <a:pt x="12458" y="10353"/>
                    <a:pt x="12458" y="9637"/>
                  </a:cubicBezTo>
                  <a:cubicBezTo>
                    <a:pt x="12458" y="8920"/>
                    <a:pt x="12910" y="8281"/>
                    <a:pt x="13587" y="8047"/>
                  </a:cubicBezTo>
                  <a:lnTo>
                    <a:pt x="13587" y="2825"/>
                  </a:lnTo>
                  <a:cubicBezTo>
                    <a:pt x="13587" y="2512"/>
                    <a:pt x="13840" y="2259"/>
                    <a:pt x="14154" y="2259"/>
                  </a:cubicBezTo>
                  <a:close/>
                  <a:moveTo>
                    <a:pt x="1693" y="1"/>
                  </a:moveTo>
                  <a:cubicBezTo>
                    <a:pt x="757" y="1"/>
                    <a:pt x="1" y="759"/>
                    <a:pt x="1" y="1696"/>
                  </a:cubicBezTo>
                  <a:lnTo>
                    <a:pt x="1" y="14720"/>
                  </a:lnTo>
                  <a:lnTo>
                    <a:pt x="19273" y="14720"/>
                  </a:lnTo>
                  <a:lnTo>
                    <a:pt x="19273" y="1696"/>
                  </a:lnTo>
                  <a:cubicBezTo>
                    <a:pt x="19270" y="759"/>
                    <a:pt x="18514" y="1"/>
                    <a:pt x="175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76" name="Google Shape;376;p31"/>
          <p:cNvSpPr/>
          <p:nvPr/>
        </p:nvSpPr>
        <p:spPr>
          <a:xfrm>
            <a:off x="1002275" y="3028525"/>
            <a:ext cx="3151500" cy="1210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1"/>
          <p:cNvSpPr/>
          <p:nvPr/>
        </p:nvSpPr>
        <p:spPr>
          <a:xfrm rot="5400000">
            <a:off x="3434225" y="1031025"/>
            <a:ext cx="277800" cy="441300"/>
          </a:xfrm>
          <a:prstGeom prst="homePlate">
            <a:avLst>
              <a:gd fmla="val 36189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1"/>
          <p:cNvSpPr/>
          <p:nvPr/>
        </p:nvSpPr>
        <p:spPr>
          <a:xfrm rot="5400000">
            <a:off x="5435475" y="1031025"/>
            <a:ext cx="277800" cy="441300"/>
          </a:xfrm>
          <a:prstGeom prst="homePlate">
            <a:avLst>
              <a:gd fmla="val 36189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1"/>
          <p:cNvSpPr/>
          <p:nvPr/>
        </p:nvSpPr>
        <p:spPr>
          <a:xfrm rot="5400000">
            <a:off x="7436725" y="1031025"/>
            <a:ext cx="277800" cy="441300"/>
          </a:xfrm>
          <a:prstGeom prst="homePlate">
            <a:avLst>
              <a:gd fmla="val 36189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1"/>
          <p:cNvSpPr txBox="1"/>
          <p:nvPr/>
        </p:nvSpPr>
        <p:spPr>
          <a:xfrm>
            <a:off x="8472458" y="46752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Comfortaa"/>
                <a:ea typeface="Comfortaa"/>
                <a:cs typeface="Comfortaa"/>
                <a:sym typeface="Comfortaa"/>
              </a:rPr>
              <a:t>‹#›</a:t>
            </a:fld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180000" y="161675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Contents</a:t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1626525" y="846820"/>
            <a:ext cx="2211233" cy="1125669"/>
          </a:xfrm>
          <a:custGeom>
            <a:rect b="b" l="l" r="r" t="t"/>
            <a:pathLst>
              <a:path extrusionOk="0" h="11887" w="23147">
                <a:moveTo>
                  <a:pt x="1" y="1"/>
                </a:moveTo>
                <a:lnTo>
                  <a:pt x="1" y="7704"/>
                </a:lnTo>
                <a:lnTo>
                  <a:pt x="11552" y="11886"/>
                </a:lnTo>
                <a:lnTo>
                  <a:pt x="23146" y="7704"/>
                </a:lnTo>
                <a:lnTo>
                  <a:pt x="23146" y="1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1626525" y="846800"/>
            <a:ext cx="1121093" cy="1125669"/>
          </a:xfrm>
          <a:custGeom>
            <a:rect b="b" l="l" r="r" t="t"/>
            <a:pathLst>
              <a:path extrusionOk="0" h="11887" w="11552">
                <a:moveTo>
                  <a:pt x="1" y="1"/>
                </a:moveTo>
                <a:lnTo>
                  <a:pt x="1" y="7704"/>
                </a:lnTo>
                <a:lnTo>
                  <a:pt x="11552" y="11886"/>
                </a:lnTo>
                <a:lnTo>
                  <a:pt x="11552" y="1"/>
                </a:lnTo>
                <a:close/>
              </a:path>
            </a:pathLst>
          </a:custGeom>
          <a:solidFill>
            <a:srgbClr val="2B4B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1626534" y="2224982"/>
            <a:ext cx="2161715" cy="620905"/>
          </a:xfrm>
          <a:custGeom>
            <a:rect b="b" l="l" r="r" t="t"/>
            <a:pathLst>
              <a:path extrusionOk="0" h="9650" w="33597">
                <a:moveTo>
                  <a:pt x="33306" y="291"/>
                </a:moveTo>
                <a:lnTo>
                  <a:pt x="33306" y="9350"/>
                </a:lnTo>
                <a:lnTo>
                  <a:pt x="291" y="9350"/>
                </a:lnTo>
                <a:lnTo>
                  <a:pt x="291" y="291"/>
                </a:lnTo>
                <a:close/>
                <a:moveTo>
                  <a:pt x="0" y="1"/>
                </a:moveTo>
                <a:lnTo>
                  <a:pt x="0" y="9650"/>
                </a:lnTo>
                <a:lnTo>
                  <a:pt x="33596" y="9650"/>
                </a:lnTo>
                <a:lnTo>
                  <a:pt x="33596" y="1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2150538" y="2118495"/>
            <a:ext cx="1121104" cy="243086"/>
          </a:xfrm>
          <a:custGeom>
            <a:rect b="b" l="l" r="r" t="t"/>
            <a:pathLst>
              <a:path extrusionOk="0" h="3778" w="17424">
                <a:moveTo>
                  <a:pt x="0" y="1"/>
                </a:moveTo>
                <a:lnTo>
                  <a:pt x="0" y="3777"/>
                </a:lnTo>
                <a:lnTo>
                  <a:pt x="17423" y="3777"/>
                </a:lnTo>
                <a:lnTo>
                  <a:pt x="17423" y="1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2150538" y="2118495"/>
            <a:ext cx="559136" cy="243086"/>
          </a:xfrm>
          <a:custGeom>
            <a:rect b="b" l="l" r="r" t="t"/>
            <a:pathLst>
              <a:path extrusionOk="0" h="3778" w="8690">
                <a:moveTo>
                  <a:pt x="0" y="1"/>
                </a:moveTo>
                <a:lnTo>
                  <a:pt x="0" y="3777"/>
                </a:lnTo>
                <a:lnTo>
                  <a:pt x="8690" y="3777"/>
                </a:lnTo>
                <a:lnTo>
                  <a:pt x="8690" y="1"/>
                </a:lnTo>
                <a:close/>
              </a:path>
            </a:pathLst>
          </a:custGeom>
          <a:solidFill>
            <a:srgbClr val="2B4B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1626534" y="3159684"/>
            <a:ext cx="2161715" cy="620905"/>
          </a:xfrm>
          <a:custGeom>
            <a:rect b="b" l="l" r="r" t="t"/>
            <a:pathLst>
              <a:path extrusionOk="0" h="9650" w="33597">
                <a:moveTo>
                  <a:pt x="33306" y="291"/>
                </a:moveTo>
                <a:lnTo>
                  <a:pt x="33306" y="9350"/>
                </a:lnTo>
                <a:lnTo>
                  <a:pt x="291" y="9350"/>
                </a:lnTo>
                <a:lnTo>
                  <a:pt x="291" y="291"/>
                </a:lnTo>
                <a:close/>
                <a:moveTo>
                  <a:pt x="0" y="0"/>
                </a:moveTo>
                <a:lnTo>
                  <a:pt x="0" y="9649"/>
                </a:lnTo>
                <a:lnTo>
                  <a:pt x="33596" y="9649"/>
                </a:lnTo>
                <a:lnTo>
                  <a:pt x="33596" y="0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2150538" y="3053133"/>
            <a:ext cx="1121104" cy="243086"/>
          </a:xfrm>
          <a:custGeom>
            <a:rect b="b" l="l" r="r" t="t"/>
            <a:pathLst>
              <a:path extrusionOk="0" h="3778" w="17424">
                <a:moveTo>
                  <a:pt x="0" y="1"/>
                </a:moveTo>
                <a:lnTo>
                  <a:pt x="0" y="3778"/>
                </a:lnTo>
                <a:lnTo>
                  <a:pt x="17423" y="3778"/>
                </a:lnTo>
                <a:lnTo>
                  <a:pt x="17423" y="1"/>
                </a:ln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2150538" y="3053133"/>
            <a:ext cx="559136" cy="243086"/>
          </a:xfrm>
          <a:custGeom>
            <a:rect b="b" l="l" r="r" t="t"/>
            <a:pathLst>
              <a:path extrusionOk="0" h="3778" w="8690">
                <a:moveTo>
                  <a:pt x="0" y="1"/>
                </a:moveTo>
                <a:lnTo>
                  <a:pt x="0" y="3778"/>
                </a:lnTo>
                <a:lnTo>
                  <a:pt x="8690" y="3778"/>
                </a:lnTo>
                <a:lnTo>
                  <a:pt x="8690" y="1"/>
                </a:lnTo>
                <a:close/>
              </a:path>
            </a:pathLst>
          </a:custGeom>
          <a:solidFill>
            <a:srgbClr val="2B4B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1473013" y="2380755"/>
            <a:ext cx="309359" cy="309359"/>
          </a:xfrm>
          <a:custGeom>
            <a:rect b="b" l="l" r="r" t="t"/>
            <a:pathLst>
              <a:path extrusionOk="0" h="4808" w="4808">
                <a:moveTo>
                  <a:pt x="2386" y="1"/>
                </a:moveTo>
                <a:cubicBezTo>
                  <a:pt x="1066" y="1"/>
                  <a:pt x="0" y="1066"/>
                  <a:pt x="0" y="2422"/>
                </a:cubicBezTo>
                <a:cubicBezTo>
                  <a:pt x="0" y="3742"/>
                  <a:pt x="1066" y="4808"/>
                  <a:pt x="2386" y="4808"/>
                </a:cubicBezTo>
                <a:cubicBezTo>
                  <a:pt x="3707" y="4808"/>
                  <a:pt x="4807" y="3742"/>
                  <a:pt x="4807" y="2422"/>
                </a:cubicBezTo>
                <a:cubicBezTo>
                  <a:pt x="4807" y="1066"/>
                  <a:pt x="3707" y="1"/>
                  <a:pt x="2386" y="1"/>
                </a:cubicBez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</a:t>
            </a:r>
            <a:endParaRPr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1473013" y="3315456"/>
            <a:ext cx="309359" cy="309359"/>
          </a:xfrm>
          <a:custGeom>
            <a:rect b="b" l="l" r="r" t="t"/>
            <a:pathLst>
              <a:path extrusionOk="0" h="4808" w="4808">
                <a:moveTo>
                  <a:pt x="2386" y="0"/>
                </a:moveTo>
                <a:cubicBezTo>
                  <a:pt x="1066" y="0"/>
                  <a:pt x="0" y="1065"/>
                  <a:pt x="0" y="2421"/>
                </a:cubicBezTo>
                <a:cubicBezTo>
                  <a:pt x="0" y="3742"/>
                  <a:pt x="1066" y="4807"/>
                  <a:pt x="2386" y="4807"/>
                </a:cubicBezTo>
                <a:cubicBezTo>
                  <a:pt x="3707" y="4807"/>
                  <a:pt x="4807" y="3742"/>
                  <a:pt x="4807" y="2421"/>
                </a:cubicBezTo>
                <a:cubicBezTo>
                  <a:pt x="4807" y="1065"/>
                  <a:pt x="3707" y="0"/>
                  <a:pt x="2386" y="0"/>
                </a:cubicBezTo>
                <a:close/>
              </a:path>
            </a:pathLst>
          </a:custGeom>
          <a:solidFill>
            <a:srgbClr val="1C3B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5326225" y="873250"/>
            <a:ext cx="2211233" cy="1125669"/>
          </a:xfrm>
          <a:custGeom>
            <a:rect b="b" l="l" r="r" t="t"/>
            <a:pathLst>
              <a:path extrusionOk="0" h="11887" w="23147">
                <a:moveTo>
                  <a:pt x="1" y="1"/>
                </a:moveTo>
                <a:lnTo>
                  <a:pt x="1" y="7704"/>
                </a:lnTo>
                <a:lnTo>
                  <a:pt x="11560" y="11886"/>
                </a:lnTo>
                <a:lnTo>
                  <a:pt x="23146" y="7704"/>
                </a:lnTo>
                <a:lnTo>
                  <a:pt x="23146" y="1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5326225" y="873250"/>
            <a:ext cx="1121099" cy="1125669"/>
          </a:xfrm>
          <a:custGeom>
            <a:rect b="b" l="l" r="r" t="t"/>
            <a:pathLst>
              <a:path extrusionOk="0" h="11887" w="11561">
                <a:moveTo>
                  <a:pt x="1" y="1"/>
                </a:moveTo>
                <a:lnTo>
                  <a:pt x="1" y="7704"/>
                </a:lnTo>
                <a:lnTo>
                  <a:pt x="11560" y="11886"/>
                </a:lnTo>
                <a:lnTo>
                  <a:pt x="1156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5375139" y="2251457"/>
            <a:ext cx="2162294" cy="620905"/>
          </a:xfrm>
          <a:custGeom>
            <a:rect b="b" l="l" r="r" t="t"/>
            <a:pathLst>
              <a:path extrusionOk="0" h="9650" w="33606">
                <a:moveTo>
                  <a:pt x="33315" y="291"/>
                </a:moveTo>
                <a:lnTo>
                  <a:pt x="33315" y="9350"/>
                </a:lnTo>
                <a:lnTo>
                  <a:pt x="300" y="9350"/>
                </a:lnTo>
                <a:lnTo>
                  <a:pt x="300" y="291"/>
                </a:lnTo>
                <a:close/>
                <a:moveTo>
                  <a:pt x="0" y="1"/>
                </a:moveTo>
                <a:lnTo>
                  <a:pt x="0" y="9650"/>
                </a:lnTo>
                <a:lnTo>
                  <a:pt x="33605" y="9650"/>
                </a:lnTo>
                <a:lnTo>
                  <a:pt x="33605" y="1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5899144" y="2144970"/>
            <a:ext cx="1121104" cy="243086"/>
          </a:xfrm>
          <a:custGeom>
            <a:rect b="b" l="l" r="r" t="t"/>
            <a:pathLst>
              <a:path extrusionOk="0" h="3778" w="17424">
                <a:moveTo>
                  <a:pt x="0" y="1"/>
                </a:moveTo>
                <a:lnTo>
                  <a:pt x="0" y="3777"/>
                </a:lnTo>
                <a:lnTo>
                  <a:pt x="17423" y="3777"/>
                </a:lnTo>
                <a:lnTo>
                  <a:pt x="17423" y="1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5899144" y="2144970"/>
            <a:ext cx="559715" cy="243086"/>
          </a:xfrm>
          <a:custGeom>
            <a:rect b="b" l="l" r="r" t="t"/>
            <a:pathLst>
              <a:path extrusionOk="0" h="3778" w="8699">
                <a:moveTo>
                  <a:pt x="0" y="1"/>
                </a:moveTo>
                <a:lnTo>
                  <a:pt x="0" y="3777"/>
                </a:lnTo>
                <a:lnTo>
                  <a:pt x="8698" y="3777"/>
                </a:lnTo>
                <a:lnTo>
                  <a:pt x="8698" y="1"/>
                </a:lnTo>
                <a:close/>
              </a:path>
            </a:pathLst>
          </a:custGeom>
          <a:solidFill>
            <a:srgbClr val="A5D0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375139" y="3186159"/>
            <a:ext cx="2162294" cy="620905"/>
          </a:xfrm>
          <a:custGeom>
            <a:rect b="b" l="l" r="r" t="t"/>
            <a:pathLst>
              <a:path extrusionOk="0" h="9650" w="33606">
                <a:moveTo>
                  <a:pt x="33315" y="291"/>
                </a:moveTo>
                <a:lnTo>
                  <a:pt x="33315" y="9350"/>
                </a:lnTo>
                <a:lnTo>
                  <a:pt x="300" y="9350"/>
                </a:lnTo>
                <a:lnTo>
                  <a:pt x="300" y="291"/>
                </a:lnTo>
                <a:close/>
                <a:moveTo>
                  <a:pt x="0" y="0"/>
                </a:moveTo>
                <a:lnTo>
                  <a:pt x="0" y="9649"/>
                </a:lnTo>
                <a:lnTo>
                  <a:pt x="33605" y="9649"/>
                </a:lnTo>
                <a:lnTo>
                  <a:pt x="33605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5899144" y="3079608"/>
            <a:ext cx="1121104" cy="243086"/>
          </a:xfrm>
          <a:custGeom>
            <a:rect b="b" l="l" r="r" t="t"/>
            <a:pathLst>
              <a:path extrusionOk="0" h="3778" w="17424">
                <a:moveTo>
                  <a:pt x="0" y="1"/>
                </a:moveTo>
                <a:lnTo>
                  <a:pt x="0" y="3778"/>
                </a:lnTo>
                <a:lnTo>
                  <a:pt x="17423" y="3778"/>
                </a:lnTo>
                <a:lnTo>
                  <a:pt x="17423" y="1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5899144" y="3079608"/>
            <a:ext cx="559715" cy="243086"/>
          </a:xfrm>
          <a:custGeom>
            <a:rect b="b" l="l" r="r" t="t"/>
            <a:pathLst>
              <a:path extrusionOk="0" h="3778" w="8699">
                <a:moveTo>
                  <a:pt x="0" y="1"/>
                </a:moveTo>
                <a:lnTo>
                  <a:pt x="0" y="3778"/>
                </a:lnTo>
                <a:lnTo>
                  <a:pt x="8698" y="3778"/>
                </a:lnTo>
                <a:lnTo>
                  <a:pt x="8698" y="1"/>
                </a:lnTo>
                <a:close/>
              </a:path>
            </a:pathLst>
          </a:custGeom>
          <a:solidFill>
            <a:srgbClr val="A5D0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5375139" y="4120796"/>
            <a:ext cx="2162294" cy="620905"/>
          </a:xfrm>
          <a:custGeom>
            <a:rect b="b" l="l" r="r" t="t"/>
            <a:pathLst>
              <a:path extrusionOk="0" h="9650" w="33606">
                <a:moveTo>
                  <a:pt x="33315" y="291"/>
                </a:moveTo>
                <a:lnTo>
                  <a:pt x="33315" y="9350"/>
                </a:lnTo>
                <a:lnTo>
                  <a:pt x="300" y="9350"/>
                </a:lnTo>
                <a:lnTo>
                  <a:pt x="300" y="291"/>
                </a:lnTo>
                <a:close/>
                <a:moveTo>
                  <a:pt x="0" y="1"/>
                </a:moveTo>
                <a:lnTo>
                  <a:pt x="0" y="9650"/>
                </a:lnTo>
                <a:lnTo>
                  <a:pt x="33605" y="9650"/>
                </a:lnTo>
                <a:lnTo>
                  <a:pt x="33605" y="1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5899144" y="4014309"/>
            <a:ext cx="1121104" cy="243086"/>
          </a:xfrm>
          <a:custGeom>
            <a:rect b="b" l="l" r="r" t="t"/>
            <a:pathLst>
              <a:path extrusionOk="0" h="3778" w="17424">
                <a:moveTo>
                  <a:pt x="0" y="0"/>
                </a:moveTo>
                <a:lnTo>
                  <a:pt x="0" y="3777"/>
                </a:lnTo>
                <a:lnTo>
                  <a:pt x="17423" y="3777"/>
                </a:lnTo>
                <a:lnTo>
                  <a:pt x="17423" y="0"/>
                </a:ln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5899144" y="4014309"/>
            <a:ext cx="559715" cy="243086"/>
          </a:xfrm>
          <a:custGeom>
            <a:rect b="b" l="l" r="r" t="t"/>
            <a:pathLst>
              <a:path extrusionOk="0" h="3778" w="8699">
                <a:moveTo>
                  <a:pt x="0" y="0"/>
                </a:moveTo>
                <a:lnTo>
                  <a:pt x="0" y="3777"/>
                </a:lnTo>
                <a:lnTo>
                  <a:pt x="8698" y="3777"/>
                </a:lnTo>
                <a:lnTo>
                  <a:pt x="8698" y="0"/>
                </a:lnTo>
                <a:close/>
              </a:path>
            </a:pathLst>
          </a:custGeom>
          <a:solidFill>
            <a:srgbClr val="A5D0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7381529" y="2407230"/>
            <a:ext cx="309359" cy="309359"/>
          </a:xfrm>
          <a:custGeom>
            <a:rect b="b" l="l" r="r" t="t"/>
            <a:pathLst>
              <a:path extrusionOk="0" h="4808" w="4808">
                <a:moveTo>
                  <a:pt x="2422" y="1"/>
                </a:moveTo>
                <a:cubicBezTo>
                  <a:pt x="1066" y="1"/>
                  <a:pt x="1" y="1066"/>
                  <a:pt x="1" y="2422"/>
                </a:cubicBezTo>
                <a:cubicBezTo>
                  <a:pt x="1" y="3742"/>
                  <a:pt x="1066" y="4808"/>
                  <a:pt x="2422" y="4808"/>
                </a:cubicBezTo>
                <a:cubicBezTo>
                  <a:pt x="3743" y="4808"/>
                  <a:pt x="4808" y="3742"/>
                  <a:pt x="4808" y="2422"/>
                </a:cubicBezTo>
                <a:cubicBezTo>
                  <a:pt x="4808" y="1066"/>
                  <a:pt x="3743" y="1"/>
                  <a:pt x="2422" y="1"/>
                </a:cubicBez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</a:t>
            </a:r>
            <a:endParaRPr b="1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7381529" y="3341931"/>
            <a:ext cx="309359" cy="309359"/>
          </a:xfrm>
          <a:custGeom>
            <a:rect b="b" l="l" r="r" t="t"/>
            <a:pathLst>
              <a:path extrusionOk="0" h="4808" w="4808">
                <a:moveTo>
                  <a:pt x="2422" y="0"/>
                </a:moveTo>
                <a:cubicBezTo>
                  <a:pt x="1066" y="0"/>
                  <a:pt x="1" y="1065"/>
                  <a:pt x="1" y="2421"/>
                </a:cubicBezTo>
                <a:cubicBezTo>
                  <a:pt x="1" y="3742"/>
                  <a:pt x="1066" y="4807"/>
                  <a:pt x="2422" y="4807"/>
                </a:cubicBezTo>
                <a:cubicBezTo>
                  <a:pt x="3743" y="4807"/>
                  <a:pt x="4808" y="3742"/>
                  <a:pt x="4808" y="2421"/>
                </a:cubicBezTo>
                <a:cubicBezTo>
                  <a:pt x="4808" y="1065"/>
                  <a:pt x="3743" y="0"/>
                  <a:pt x="2422" y="0"/>
                </a:cubicBez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3" name="Google Shape;83;p14"/>
          <p:cNvSpPr/>
          <p:nvPr/>
        </p:nvSpPr>
        <p:spPr>
          <a:xfrm>
            <a:off x="7381529" y="4283389"/>
            <a:ext cx="309359" cy="309359"/>
          </a:xfrm>
          <a:custGeom>
            <a:rect b="b" l="l" r="r" t="t"/>
            <a:pathLst>
              <a:path extrusionOk="0" h="4808" w="4808">
                <a:moveTo>
                  <a:pt x="2422" y="0"/>
                </a:moveTo>
                <a:cubicBezTo>
                  <a:pt x="1066" y="0"/>
                  <a:pt x="1" y="1101"/>
                  <a:pt x="1" y="2421"/>
                </a:cubicBezTo>
                <a:cubicBezTo>
                  <a:pt x="1" y="3742"/>
                  <a:pt x="1066" y="4807"/>
                  <a:pt x="2422" y="4807"/>
                </a:cubicBezTo>
                <a:cubicBezTo>
                  <a:pt x="3743" y="4807"/>
                  <a:pt x="4808" y="3742"/>
                  <a:pt x="4808" y="2421"/>
                </a:cubicBezTo>
                <a:cubicBezTo>
                  <a:pt x="4808" y="1101"/>
                  <a:pt x="3743" y="0"/>
                  <a:pt x="2422" y="0"/>
                </a:cubicBezTo>
                <a:close/>
              </a:path>
            </a:pathLst>
          </a:custGeom>
          <a:solidFill>
            <a:srgbClr val="87BC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5</a:t>
            </a: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1711988" y="1083683"/>
            <a:ext cx="20403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Short -Term Mortality </a:t>
            </a:r>
            <a:endParaRPr sz="17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Prediction Model</a:t>
            </a:r>
            <a:endParaRPr sz="17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5306238" y="1008739"/>
            <a:ext cx="22512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Ensemble Model</a:t>
            </a:r>
            <a:endParaRPr sz="17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1771674" y="2017213"/>
            <a:ext cx="1871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Review</a:t>
            </a:r>
            <a:endParaRPr sz="17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1748599" y="2298627"/>
            <a:ext cx="1871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Analysis literature and </a:t>
            </a:r>
            <a:r>
              <a:rPr lang="es" sz="1100">
                <a:solidFill>
                  <a:srgbClr val="131313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organization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1771674" y="2950774"/>
            <a:ext cx="1871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Discussion</a:t>
            </a:r>
            <a:endParaRPr sz="17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1711988" y="3245538"/>
            <a:ext cx="21333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How to apply the model 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and its limitations.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5514808" y="2313308"/>
            <a:ext cx="1871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Introduction of pros and cons of the model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5524000" y="2043688"/>
            <a:ext cx="1871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Introduction</a:t>
            </a:r>
            <a:endParaRPr sz="17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5520325" y="2977829"/>
            <a:ext cx="1871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Summary</a:t>
            </a:r>
            <a:endParaRPr sz="17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5520325" y="3301601"/>
            <a:ext cx="1871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latin typeface="Roboto"/>
                <a:ea typeface="Roboto"/>
                <a:cs typeface="Roboto"/>
                <a:sym typeface="Roboto"/>
              </a:rPr>
              <a:t>How to choose best model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5524000" y="3911960"/>
            <a:ext cx="1871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Application</a:t>
            </a:r>
            <a:endParaRPr sz="17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5524000" y="4235162"/>
            <a:ext cx="1871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How to apply the model 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and its limitations.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6" name="Google Shape;96;p14"/>
          <p:cNvCxnSpPr/>
          <p:nvPr/>
        </p:nvCxnSpPr>
        <p:spPr>
          <a:xfrm>
            <a:off x="4572000" y="881550"/>
            <a:ext cx="0" cy="388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4"/>
          <p:cNvSpPr txBox="1"/>
          <p:nvPr/>
        </p:nvSpPr>
        <p:spPr>
          <a:xfrm>
            <a:off x="8472458" y="46752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Comfortaa"/>
                <a:ea typeface="Comfortaa"/>
                <a:cs typeface="Comfortaa"/>
                <a:sym typeface="Comfortaa"/>
              </a:rPr>
              <a:t>‹#›</a:t>
            </a:fld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900" y="1069775"/>
            <a:ext cx="4234499" cy="165442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6" name="Google Shape;38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00" y="1069765"/>
            <a:ext cx="4234499" cy="165443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7" name="Google Shape;387;p32"/>
          <p:cNvSpPr/>
          <p:nvPr/>
        </p:nvSpPr>
        <p:spPr>
          <a:xfrm>
            <a:off x="184925" y="2926550"/>
            <a:ext cx="4234492" cy="2043399"/>
          </a:xfrm>
          <a:custGeom>
            <a:rect b="b" l="l" r="r" t="t"/>
            <a:pathLst>
              <a:path extrusionOk="0" h="26043" w="26052">
                <a:moveTo>
                  <a:pt x="3416" y="0"/>
                </a:moveTo>
                <a:cubicBezTo>
                  <a:pt x="1541" y="0"/>
                  <a:pt x="0" y="1506"/>
                  <a:pt x="0" y="3416"/>
                </a:cubicBezTo>
                <a:lnTo>
                  <a:pt x="0" y="22600"/>
                </a:lnTo>
                <a:cubicBezTo>
                  <a:pt x="0" y="24502"/>
                  <a:pt x="1541" y="26042"/>
                  <a:pt x="3416" y="26042"/>
                </a:cubicBezTo>
                <a:lnTo>
                  <a:pt x="22635" y="26042"/>
                </a:lnTo>
                <a:cubicBezTo>
                  <a:pt x="24510" y="26042"/>
                  <a:pt x="26051" y="24502"/>
                  <a:pt x="26051" y="22600"/>
                </a:cubicBezTo>
                <a:lnTo>
                  <a:pt x="26051" y="3416"/>
                </a:lnTo>
                <a:cubicBezTo>
                  <a:pt x="26051" y="1506"/>
                  <a:pt x="24510" y="0"/>
                  <a:pt x="22635" y="0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2"/>
          <p:cNvSpPr/>
          <p:nvPr/>
        </p:nvSpPr>
        <p:spPr>
          <a:xfrm>
            <a:off x="12" y="2774692"/>
            <a:ext cx="382491" cy="653537"/>
          </a:xfrm>
          <a:custGeom>
            <a:rect b="b" l="l" r="r" t="t"/>
            <a:pathLst>
              <a:path extrusionOk="0" h="9975" w="5838">
                <a:moveTo>
                  <a:pt x="1" y="0"/>
                </a:moveTo>
                <a:lnTo>
                  <a:pt x="1" y="9975"/>
                </a:lnTo>
                <a:lnTo>
                  <a:pt x="846" y="9975"/>
                </a:lnTo>
                <a:cubicBezTo>
                  <a:pt x="3593" y="9975"/>
                  <a:pt x="5838" y="7739"/>
                  <a:pt x="5838" y="4983"/>
                </a:cubicBezTo>
                <a:cubicBezTo>
                  <a:pt x="5838" y="2236"/>
                  <a:pt x="3593" y="0"/>
                  <a:pt x="846" y="0"/>
                </a:cubicBezTo>
                <a:close/>
              </a:path>
            </a:pathLst>
          </a:custGeom>
          <a:solidFill>
            <a:srgbClr val="395B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9" name="Google Shape;389;p32"/>
          <p:cNvSpPr/>
          <p:nvPr/>
        </p:nvSpPr>
        <p:spPr>
          <a:xfrm>
            <a:off x="4650725" y="2925127"/>
            <a:ext cx="4234527" cy="2043395"/>
          </a:xfrm>
          <a:custGeom>
            <a:rect b="b" l="l" r="r" t="t"/>
            <a:pathLst>
              <a:path extrusionOk="0" h="26087" w="26043">
                <a:moveTo>
                  <a:pt x="3407" y="1"/>
                </a:moveTo>
                <a:cubicBezTo>
                  <a:pt x="1541" y="1"/>
                  <a:pt x="0" y="1541"/>
                  <a:pt x="0" y="3452"/>
                </a:cubicBezTo>
                <a:lnTo>
                  <a:pt x="0" y="22635"/>
                </a:lnTo>
                <a:cubicBezTo>
                  <a:pt x="0" y="24546"/>
                  <a:pt x="1541" y="26087"/>
                  <a:pt x="3407" y="26087"/>
                </a:cubicBezTo>
                <a:lnTo>
                  <a:pt x="22635" y="26087"/>
                </a:lnTo>
                <a:cubicBezTo>
                  <a:pt x="24501" y="26087"/>
                  <a:pt x="26042" y="24546"/>
                  <a:pt x="26042" y="22635"/>
                </a:cubicBezTo>
                <a:lnTo>
                  <a:pt x="26042" y="3452"/>
                </a:lnTo>
                <a:cubicBezTo>
                  <a:pt x="26042" y="1541"/>
                  <a:pt x="24501" y="1"/>
                  <a:pt x="22635" y="1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2"/>
          <p:cNvSpPr/>
          <p:nvPr/>
        </p:nvSpPr>
        <p:spPr>
          <a:xfrm>
            <a:off x="8694596" y="2774692"/>
            <a:ext cx="384784" cy="653537"/>
          </a:xfrm>
          <a:custGeom>
            <a:rect b="b" l="l" r="r" t="t"/>
            <a:pathLst>
              <a:path extrusionOk="0" h="9975" w="5873">
                <a:moveTo>
                  <a:pt x="4992" y="0"/>
                </a:moveTo>
                <a:cubicBezTo>
                  <a:pt x="2245" y="0"/>
                  <a:pt x="0" y="2236"/>
                  <a:pt x="0" y="4983"/>
                </a:cubicBezTo>
                <a:cubicBezTo>
                  <a:pt x="0" y="7739"/>
                  <a:pt x="2245" y="9975"/>
                  <a:pt x="4992" y="9975"/>
                </a:cubicBezTo>
                <a:lnTo>
                  <a:pt x="5873" y="9975"/>
                </a:lnTo>
                <a:lnTo>
                  <a:pt x="58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</a:t>
            </a:r>
            <a:endParaRPr/>
          </a:p>
        </p:txBody>
      </p:sp>
      <p:sp>
        <p:nvSpPr>
          <p:cNvPr id="391" name="Google Shape;391;p32"/>
          <p:cNvSpPr txBox="1"/>
          <p:nvPr/>
        </p:nvSpPr>
        <p:spPr>
          <a:xfrm>
            <a:off x="5966261" y="511800"/>
            <a:ext cx="1669800" cy="415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87BC9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Boosting</a:t>
            </a:r>
            <a:endParaRPr sz="1700">
              <a:solidFill>
                <a:srgbClr val="87BC9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92" name="Google Shape;392;p32"/>
          <p:cNvSpPr txBox="1"/>
          <p:nvPr/>
        </p:nvSpPr>
        <p:spPr>
          <a:xfrm>
            <a:off x="1541099" y="511800"/>
            <a:ext cx="1669800" cy="415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Bagging</a:t>
            </a:r>
            <a:endParaRPr sz="17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93" name="Google Shape;393;p32"/>
          <p:cNvSpPr txBox="1"/>
          <p:nvPr/>
        </p:nvSpPr>
        <p:spPr>
          <a:xfrm>
            <a:off x="1651504" y="2774700"/>
            <a:ext cx="144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395B8E"/>
                </a:solidFill>
                <a:latin typeface="Fira Sans"/>
                <a:ea typeface="Fira Sans"/>
                <a:cs typeface="Fira Sans"/>
                <a:sym typeface="Fira Sans"/>
              </a:rPr>
              <a:t># 병렬적, 빠름</a:t>
            </a:r>
            <a:endParaRPr b="1">
              <a:solidFill>
                <a:srgbClr val="395B8E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4" name="Google Shape;394;p32"/>
          <p:cNvSpPr txBox="1"/>
          <p:nvPr/>
        </p:nvSpPr>
        <p:spPr>
          <a:xfrm>
            <a:off x="6187054" y="2774700"/>
            <a:ext cx="144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# 직렬적, 느림</a:t>
            </a:r>
            <a:endParaRPr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5" name="Google Shape;395;p32"/>
          <p:cNvSpPr txBox="1"/>
          <p:nvPr/>
        </p:nvSpPr>
        <p:spPr>
          <a:xfrm>
            <a:off x="267800" y="3194500"/>
            <a:ext cx="4145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1. 기본 데이터를 샘플링하여, n개의 데이터셋을 만들어 n개의 모델을 학습시키고 </a:t>
            </a:r>
            <a:r>
              <a:rPr b="1" lang="es" sz="110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최종 결과를 aggregation</a:t>
            </a:r>
            <a:endParaRPr b="1" sz="110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2. 샘플링 후에는 n개의 모델이 독립적으로 동시에 각각의 데이터셋을 학습</a:t>
            </a:r>
            <a:endParaRPr sz="110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3. 높은 bias로 인한 underfitting, 높은 Variance로 인한 overfitting 문제를 해결하는데 도움</a:t>
            </a:r>
            <a:endParaRPr sz="110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6" name="Google Shape;396;p32"/>
          <p:cNvSpPr txBox="1"/>
          <p:nvPr/>
        </p:nvSpPr>
        <p:spPr>
          <a:xfrm>
            <a:off x="4725538" y="3070900"/>
            <a:ext cx="42345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1. 첫번째 모델이 기본 데이터셋을 그대로 학습하고, 다음 모델은 전체 데이터를 학습하되, 첫번째 모델이 맞추지 못한 데이터에 더 큰 중점을 두고 학습 </a:t>
            </a:r>
            <a:endParaRPr sz="110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2. Bagging에 비해 Boosting은 </a:t>
            </a:r>
            <a:r>
              <a:rPr b="1" lang="es" sz="110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맞추기 어려운 문제</a:t>
            </a:r>
            <a:r>
              <a:rPr lang="es" sz="110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를 맞추는데 특화, 앞 모델의 학습이 끝나야 뒷 모델이 </a:t>
            </a:r>
            <a:r>
              <a:rPr b="1" lang="es" sz="110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그 결과를 기반으로 가중치를 결정하고 학습</a:t>
            </a:r>
            <a:endParaRPr b="1" sz="110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3. Boosting의 경우 정확도가 높게 나타나지만 그만큼 Outlier에 취약</a:t>
            </a:r>
            <a:endParaRPr sz="110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7" name="Google Shape;397;p32"/>
          <p:cNvSpPr txBox="1"/>
          <p:nvPr/>
        </p:nvSpPr>
        <p:spPr>
          <a:xfrm>
            <a:off x="8472458" y="46752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Comfortaa"/>
                <a:ea typeface="Comfortaa"/>
                <a:cs typeface="Comfortaa"/>
                <a:sym typeface="Comfortaa"/>
              </a:rPr>
              <a:t>‹#›</a:t>
            </a:fld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725" y="872725"/>
            <a:ext cx="5737899" cy="250205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3" name="Google Shape;403;p33"/>
          <p:cNvSpPr txBox="1"/>
          <p:nvPr/>
        </p:nvSpPr>
        <p:spPr>
          <a:xfrm>
            <a:off x="3700774" y="359100"/>
            <a:ext cx="1669800" cy="415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F99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Staking</a:t>
            </a:r>
            <a:endParaRPr sz="1700">
              <a:solidFill>
                <a:srgbClr val="FF99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4" name="Google Shape;404;p33"/>
          <p:cNvSpPr/>
          <p:nvPr/>
        </p:nvSpPr>
        <p:spPr>
          <a:xfrm>
            <a:off x="1714500" y="3472600"/>
            <a:ext cx="5690148" cy="1608416"/>
          </a:xfrm>
          <a:custGeom>
            <a:rect b="b" l="l" r="r" t="t"/>
            <a:pathLst>
              <a:path extrusionOk="0" h="26043" w="26052">
                <a:moveTo>
                  <a:pt x="3416" y="0"/>
                </a:moveTo>
                <a:cubicBezTo>
                  <a:pt x="1541" y="0"/>
                  <a:pt x="0" y="1506"/>
                  <a:pt x="0" y="3416"/>
                </a:cubicBezTo>
                <a:lnTo>
                  <a:pt x="0" y="22600"/>
                </a:lnTo>
                <a:cubicBezTo>
                  <a:pt x="0" y="24502"/>
                  <a:pt x="1541" y="26042"/>
                  <a:pt x="3416" y="26042"/>
                </a:cubicBezTo>
                <a:lnTo>
                  <a:pt x="22635" y="26042"/>
                </a:lnTo>
                <a:cubicBezTo>
                  <a:pt x="24510" y="26042"/>
                  <a:pt x="26051" y="24502"/>
                  <a:pt x="26051" y="22600"/>
                </a:cubicBezTo>
                <a:lnTo>
                  <a:pt x="26051" y="3416"/>
                </a:lnTo>
                <a:cubicBezTo>
                  <a:pt x="26051" y="1506"/>
                  <a:pt x="24510" y="0"/>
                  <a:pt x="22635" y="0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1. Bagging과 Boosting과 다르게 모델 별 예측된 값을 결합하여 최종 모델의  train data로 사용됨</a:t>
            </a:r>
            <a:endParaRPr sz="110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2.  Fold 별로 나누어진 데이터의 예측값과 최종모델의 예측값 비교하여 성능 평가</a:t>
            </a:r>
            <a:endParaRPr sz="110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3. 주로 </a:t>
            </a:r>
            <a:r>
              <a:rPr b="1" lang="es" sz="110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모델의 성능을 올리기 위해서</a:t>
            </a:r>
            <a:r>
              <a:rPr lang="es" sz="110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 주로 사용됨, </a:t>
            </a:r>
            <a:r>
              <a:rPr b="1" lang="es" sz="110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과적합 가능성 높음, 노력, 시간 다수 소요</a:t>
            </a:r>
            <a:endParaRPr b="1"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5" name="Google Shape;405;p33"/>
          <p:cNvSpPr/>
          <p:nvPr/>
        </p:nvSpPr>
        <p:spPr>
          <a:xfrm>
            <a:off x="1387537" y="3374787"/>
            <a:ext cx="382491" cy="653603"/>
          </a:xfrm>
          <a:custGeom>
            <a:rect b="b" l="l" r="r" t="t"/>
            <a:pathLst>
              <a:path extrusionOk="0" h="9976" w="5838">
                <a:moveTo>
                  <a:pt x="1" y="1"/>
                </a:moveTo>
                <a:lnTo>
                  <a:pt x="1" y="9975"/>
                </a:lnTo>
                <a:lnTo>
                  <a:pt x="846" y="9975"/>
                </a:lnTo>
                <a:cubicBezTo>
                  <a:pt x="3593" y="9975"/>
                  <a:pt x="5838" y="7739"/>
                  <a:pt x="5838" y="4984"/>
                </a:cubicBezTo>
                <a:cubicBezTo>
                  <a:pt x="5838" y="2237"/>
                  <a:pt x="3593" y="1"/>
                  <a:pt x="846" y="1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</a:t>
            </a:r>
            <a:endParaRPr/>
          </a:p>
        </p:txBody>
      </p:sp>
      <p:sp>
        <p:nvSpPr>
          <p:cNvPr id="406" name="Google Shape;406;p33"/>
          <p:cNvSpPr txBox="1"/>
          <p:nvPr/>
        </p:nvSpPr>
        <p:spPr>
          <a:xfrm>
            <a:off x="8472458" y="46752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Comfortaa"/>
                <a:ea typeface="Comfortaa"/>
                <a:cs typeface="Comfortaa"/>
                <a:sym typeface="Comfortaa"/>
              </a:rPr>
              <a:t>‹#›</a:t>
            </a:fld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4"/>
          <p:cNvSpPr txBox="1"/>
          <p:nvPr>
            <p:ph type="title"/>
          </p:nvPr>
        </p:nvSpPr>
        <p:spPr>
          <a:xfrm>
            <a:off x="180000" y="79675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Summary</a:t>
            </a:r>
            <a:endParaRPr/>
          </a:p>
        </p:txBody>
      </p:sp>
      <p:sp>
        <p:nvSpPr>
          <p:cNvPr id="412" name="Google Shape;412;p34"/>
          <p:cNvSpPr/>
          <p:nvPr/>
        </p:nvSpPr>
        <p:spPr>
          <a:xfrm>
            <a:off x="1353550" y="4386225"/>
            <a:ext cx="7246737" cy="570027"/>
          </a:xfrm>
          <a:custGeom>
            <a:rect b="b" l="l" r="r" t="t"/>
            <a:pathLst>
              <a:path extrusionOk="0" h="2555" w="23705">
                <a:moveTo>
                  <a:pt x="1" y="0"/>
                </a:moveTo>
                <a:lnTo>
                  <a:pt x="1" y="2554"/>
                </a:lnTo>
                <a:lnTo>
                  <a:pt x="23704" y="2554"/>
                </a:lnTo>
                <a:lnTo>
                  <a:pt x="23704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4"/>
          <p:cNvSpPr/>
          <p:nvPr/>
        </p:nvSpPr>
        <p:spPr>
          <a:xfrm>
            <a:off x="793650" y="4392200"/>
            <a:ext cx="559891" cy="560873"/>
          </a:xfrm>
          <a:custGeom>
            <a:rect b="b" l="l" r="r" t="t"/>
            <a:pathLst>
              <a:path extrusionOk="0" h="2514" w="16257">
                <a:moveTo>
                  <a:pt x="1" y="0"/>
                </a:moveTo>
                <a:lnTo>
                  <a:pt x="1" y="2514"/>
                </a:lnTo>
                <a:lnTo>
                  <a:pt x="16256" y="2514"/>
                </a:lnTo>
                <a:lnTo>
                  <a:pt x="162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4"/>
          <p:cNvSpPr txBox="1"/>
          <p:nvPr/>
        </p:nvSpPr>
        <p:spPr>
          <a:xfrm>
            <a:off x="914052" y="4402547"/>
            <a:ext cx="9882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15" name="Google Shape;415;p34"/>
          <p:cNvSpPr/>
          <p:nvPr/>
        </p:nvSpPr>
        <p:spPr>
          <a:xfrm>
            <a:off x="1353550" y="3680450"/>
            <a:ext cx="7246737" cy="533599"/>
          </a:xfrm>
          <a:custGeom>
            <a:rect b="b" l="l" r="r" t="t"/>
            <a:pathLst>
              <a:path extrusionOk="0" h="2555" w="23705">
                <a:moveTo>
                  <a:pt x="1" y="0"/>
                </a:moveTo>
                <a:lnTo>
                  <a:pt x="1" y="2554"/>
                </a:lnTo>
                <a:lnTo>
                  <a:pt x="23704" y="2554"/>
                </a:lnTo>
                <a:lnTo>
                  <a:pt x="23704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4"/>
          <p:cNvSpPr/>
          <p:nvPr/>
        </p:nvSpPr>
        <p:spPr>
          <a:xfrm>
            <a:off x="793650" y="3681775"/>
            <a:ext cx="559897" cy="533599"/>
          </a:xfrm>
          <a:custGeom>
            <a:rect b="b" l="l" r="r" t="t"/>
            <a:pathLst>
              <a:path extrusionOk="0" h="2555" w="9493">
                <a:moveTo>
                  <a:pt x="1" y="0"/>
                </a:moveTo>
                <a:lnTo>
                  <a:pt x="1" y="2554"/>
                </a:lnTo>
                <a:lnTo>
                  <a:pt x="9493" y="2554"/>
                </a:lnTo>
                <a:lnTo>
                  <a:pt x="949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4"/>
          <p:cNvSpPr txBox="1"/>
          <p:nvPr/>
        </p:nvSpPr>
        <p:spPr>
          <a:xfrm>
            <a:off x="914065" y="3707092"/>
            <a:ext cx="98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18" name="Google Shape;418;p34"/>
          <p:cNvSpPr/>
          <p:nvPr/>
        </p:nvSpPr>
        <p:spPr>
          <a:xfrm>
            <a:off x="1353550" y="2942825"/>
            <a:ext cx="7246737" cy="572678"/>
          </a:xfrm>
          <a:custGeom>
            <a:rect b="b" l="l" r="r" t="t"/>
            <a:pathLst>
              <a:path extrusionOk="0" h="2555" w="23705">
                <a:moveTo>
                  <a:pt x="1" y="0"/>
                </a:moveTo>
                <a:lnTo>
                  <a:pt x="1" y="2554"/>
                </a:lnTo>
                <a:lnTo>
                  <a:pt x="23704" y="2554"/>
                </a:lnTo>
                <a:lnTo>
                  <a:pt x="23704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4"/>
          <p:cNvSpPr/>
          <p:nvPr/>
        </p:nvSpPr>
        <p:spPr>
          <a:xfrm>
            <a:off x="793647" y="2942825"/>
            <a:ext cx="559912" cy="572678"/>
          </a:xfrm>
          <a:custGeom>
            <a:rect b="b" l="l" r="r" t="t"/>
            <a:pathLst>
              <a:path extrusionOk="0" h="2555" w="23705">
                <a:moveTo>
                  <a:pt x="1" y="0"/>
                </a:moveTo>
                <a:lnTo>
                  <a:pt x="1" y="2554"/>
                </a:lnTo>
                <a:lnTo>
                  <a:pt x="23704" y="2554"/>
                </a:lnTo>
                <a:lnTo>
                  <a:pt x="237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4"/>
          <p:cNvSpPr txBox="1"/>
          <p:nvPr/>
        </p:nvSpPr>
        <p:spPr>
          <a:xfrm>
            <a:off x="914049" y="2942825"/>
            <a:ext cx="98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21" name="Google Shape;421;p34"/>
          <p:cNvSpPr txBox="1"/>
          <p:nvPr/>
        </p:nvSpPr>
        <p:spPr>
          <a:xfrm>
            <a:off x="1336263" y="3044525"/>
            <a:ext cx="728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33333"/>
                </a:solidFill>
                <a:latin typeface="Fira Sans"/>
                <a:ea typeface="Fira Sans"/>
                <a:cs typeface="Fira Sans"/>
                <a:sym typeface="Fira Sans"/>
              </a:rPr>
              <a:t>단일 모형을  strong learner로 학습 시킬 경우 Bias, Variance의 차이를 해결하는데 어려움 존재</a:t>
            </a:r>
            <a:endParaRPr sz="120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2" name="Google Shape;422;p34"/>
          <p:cNvSpPr txBox="1"/>
          <p:nvPr/>
        </p:nvSpPr>
        <p:spPr>
          <a:xfrm>
            <a:off x="1318975" y="3673825"/>
            <a:ext cx="728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Weak learner는 Bias, Variance 줄이기 쉬움, 여러 weak learner를 결합하면 Bias, Variance가 낮은 Strong learner 생성 가능</a:t>
            </a:r>
            <a:endParaRPr sz="1200">
              <a:solidFill>
                <a:srgbClr val="33333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3" name="Google Shape;423;p34"/>
          <p:cNvSpPr txBox="1"/>
          <p:nvPr/>
        </p:nvSpPr>
        <p:spPr>
          <a:xfrm>
            <a:off x="1353550" y="4484800"/>
            <a:ext cx="728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데이터에 따라 ensemble 모형을 사용할 경우 단일 모형보다 높은 성능을 기대할 수 있음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4" name="Google Shape;4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175" y="652363"/>
            <a:ext cx="3312905" cy="2074438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5" name="Google Shape;425;p34"/>
          <p:cNvSpPr txBox="1"/>
          <p:nvPr/>
        </p:nvSpPr>
        <p:spPr>
          <a:xfrm>
            <a:off x="8472458" y="46752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Comfortaa"/>
                <a:ea typeface="Comfortaa"/>
                <a:cs typeface="Comfortaa"/>
                <a:sym typeface="Comfortaa"/>
              </a:rPr>
              <a:t>‹#›</a:t>
            </a:fld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5"/>
          <p:cNvSpPr txBox="1"/>
          <p:nvPr>
            <p:ph type="title"/>
          </p:nvPr>
        </p:nvSpPr>
        <p:spPr>
          <a:xfrm>
            <a:off x="180000" y="3074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Application</a:t>
            </a:r>
            <a:endParaRPr/>
          </a:p>
        </p:txBody>
      </p:sp>
      <p:sp>
        <p:nvSpPr>
          <p:cNvPr id="431" name="Google Shape;431;p35"/>
          <p:cNvSpPr/>
          <p:nvPr/>
        </p:nvSpPr>
        <p:spPr>
          <a:xfrm>
            <a:off x="298475" y="1728375"/>
            <a:ext cx="2144700" cy="2610000"/>
          </a:xfrm>
          <a:prstGeom prst="foldedCorner">
            <a:avLst>
              <a:gd fmla="val 2523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5"/>
          <p:cNvSpPr/>
          <p:nvPr/>
        </p:nvSpPr>
        <p:spPr>
          <a:xfrm>
            <a:off x="2790400" y="1728375"/>
            <a:ext cx="2144700" cy="2610000"/>
          </a:xfrm>
          <a:prstGeom prst="foldedCorner">
            <a:avLst>
              <a:gd fmla="val 25236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5"/>
          <p:cNvSpPr/>
          <p:nvPr/>
        </p:nvSpPr>
        <p:spPr>
          <a:xfrm>
            <a:off x="698376" y="1475251"/>
            <a:ext cx="1346598" cy="429624"/>
          </a:xfrm>
          <a:prstGeom prst="flowChartTermina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17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34" name="Google Shape;434;p35"/>
          <p:cNvSpPr/>
          <p:nvPr/>
        </p:nvSpPr>
        <p:spPr>
          <a:xfrm>
            <a:off x="3189452" y="1475251"/>
            <a:ext cx="1346598" cy="429624"/>
          </a:xfrm>
          <a:prstGeom prst="flowChartTermina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/>
          </a:p>
        </p:txBody>
      </p:sp>
      <p:sp>
        <p:nvSpPr>
          <p:cNvPr id="435" name="Google Shape;435;p35"/>
          <p:cNvSpPr txBox="1"/>
          <p:nvPr/>
        </p:nvSpPr>
        <p:spPr>
          <a:xfrm>
            <a:off x="346925" y="2226975"/>
            <a:ext cx="2047800" cy="16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Multi classification 모델 사용하여 ensemble model로 구축할시 암종에 따른 다중 분류를 해결할 수 있고 정확도도 높을 것으로 사료됨</a:t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-&gt; 4번</a:t>
            </a:r>
            <a:r>
              <a:rPr lang="es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째 논문 참조</a:t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36" name="Google Shape;436;p35"/>
          <p:cNvSpPr txBox="1"/>
          <p:nvPr/>
        </p:nvSpPr>
        <p:spPr>
          <a:xfrm>
            <a:off x="2838850" y="2065125"/>
            <a:ext cx="22491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Multi classification</a:t>
            </a:r>
            <a:r>
              <a:rPr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model은 deep learning에 속함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-&gt; 많은 데이터 필요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Oversampling 사용하여 train data 증대하여 사용 가능, but 과적합 가능성 존재</a:t>
            </a:r>
            <a:endParaRPr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437" name="Google Shape;4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475" y="1546899"/>
            <a:ext cx="3843825" cy="269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5"/>
          <p:cNvSpPr txBox="1"/>
          <p:nvPr/>
        </p:nvSpPr>
        <p:spPr>
          <a:xfrm>
            <a:off x="8472458" y="46752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Comfortaa"/>
                <a:ea typeface="Comfortaa"/>
                <a:cs typeface="Comfortaa"/>
                <a:sym typeface="Comfortaa"/>
              </a:rPr>
              <a:t>‹#›</a:t>
            </a:fld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50" y="1066800"/>
            <a:ext cx="8534400" cy="30099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00" y="152400"/>
            <a:ext cx="7254558" cy="483869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8"/>
          <p:cNvSpPr txBox="1"/>
          <p:nvPr>
            <p:ph type="title"/>
          </p:nvPr>
        </p:nvSpPr>
        <p:spPr>
          <a:xfrm>
            <a:off x="180000" y="2056650"/>
            <a:ext cx="878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/>
              <a:t>Thank you</a:t>
            </a:r>
            <a:endParaRPr sz="3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2402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8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1277103" y="2204625"/>
            <a:ext cx="6589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Short -Term Mortality </a:t>
            </a:r>
            <a:endParaRPr sz="40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Prediction Model</a:t>
            </a:r>
            <a:endParaRPr sz="40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8472458" y="46752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Comfortaa"/>
                <a:ea typeface="Comfortaa"/>
                <a:cs typeface="Comfortaa"/>
                <a:sym typeface="Comfortaa"/>
              </a:rPr>
              <a:t>‹#›</a:t>
            </a:fld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Google Shape;110;p16"/>
          <p:cNvCxnSpPr/>
          <p:nvPr/>
        </p:nvCxnSpPr>
        <p:spPr>
          <a:xfrm>
            <a:off x="3667500" y="541407"/>
            <a:ext cx="54765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825" y="682037"/>
            <a:ext cx="6654350" cy="21771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" name="Google Shape;112;p16"/>
          <p:cNvSpPr txBox="1"/>
          <p:nvPr/>
        </p:nvSpPr>
        <p:spPr>
          <a:xfrm>
            <a:off x="1244700" y="3032400"/>
            <a:ext cx="66543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Topic 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: 중환자실 암 환자의 단기 사망률에 대한 최적의 집중 치료 기간을 식별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1244700" y="3488175"/>
            <a:ext cx="66543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Study population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 : 2001-2007 입원한 위독한 암 환자 920명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1244700" y="3943950"/>
            <a:ext cx="66543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Outcomes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 : 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30-day all-cause mortality and mean survival duration.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244700" y="4399725"/>
            <a:ext cx="66543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Data Source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 : 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public-access intensive care unit database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 (MIMIC-II)*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1244825" y="4803731"/>
            <a:ext cx="276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* </a:t>
            </a:r>
            <a:r>
              <a:rPr lang="es" sz="800"/>
              <a:t>Multiparameter Intelligent Monitoring in Intensive Care II</a:t>
            </a:r>
            <a:endParaRPr sz="800"/>
          </a:p>
        </p:txBody>
      </p:sp>
      <p:sp>
        <p:nvSpPr>
          <p:cNvPr id="117" name="Google Shape;117;p16"/>
          <p:cNvSpPr txBox="1"/>
          <p:nvPr/>
        </p:nvSpPr>
        <p:spPr>
          <a:xfrm>
            <a:off x="4566675" y="62450"/>
            <a:ext cx="457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Short - Term Mortality Prediction Model/ Review</a:t>
            </a:r>
            <a:endParaRPr sz="17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8472458" y="46752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Comfortaa"/>
                <a:ea typeface="Comfortaa"/>
                <a:cs typeface="Comfortaa"/>
                <a:sym typeface="Comfortaa"/>
              </a:rPr>
              <a:t>‹#›</a:t>
            </a:fld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" name="Google Shape;123;p17"/>
          <p:cNvCxnSpPr/>
          <p:nvPr/>
        </p:nvCxnSpPr>
        <p:spPr>
          <a:xfrm>
            <a:off x="3667500" y="541407"/>
            <a:ext cx="54765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125" y="983028"/>
            <a:ext cx="3588599" cy="310798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" name="Google Shape;125;p17"/>
          <p:cNvSpPr txBox="1"/>
          <p:nvPr/>
        </p:nvSpPr>
        <p:spPr>
          <a:xfrm>
            <a:off x="4699250" y="1277313"/>
            <a:ext cx="42825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Model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: State Transition Model(STM, Markov model)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4699175" y="1755588"/>
            <a:ext cx="4282500" cy="951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Parameter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1. Daily probability of improving given CMO* status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2. Daily probability of discharge home from an inpatient floor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3. Daily probability of return to ICU from an inpatient floor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4699250" y="2815863"/>
            <a:ext cx="42825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Variable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SOFA* SCORE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124175" y="4803725"/>
            <a:ext cx="4311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* C</a:t>
            </a:r>
            <a:r>
              <a:rPr lang="es" sz="800"/>
              <a:t>omfort Measures Only; Sequential Organ Failure Assessment;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29" name="Google Shape;129;p17"/>
          <p:cNvSpPr txBox="1"/>
          <p:nvPr/>
        </p:nvSpPr>
        <p:spPr>
          <a:xfrm>
            <a:off x="4699250" y="3294138"/>
            <a:ext cx="43113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Software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: R, Tree Age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4566675" y="62450"/>
            <a:ext cx="457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Short - Term Mortality Prediction Model/ Review</a:t>
            </a:r>
            <a:endParaRPr sz="17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8472458" y="46752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Comfortaa"/>
                <a:ea typeface="Comfortaa"/>
                <a:cs typeface="Comfortaa"/>
                <a:sym typeface="Comfortaa"/>
              </a:rPr>
              <a:t>‹#›</a:t>
            </a:fld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Google Shape;136;p18"/>
          <p:cNvCxnSpPr/>
          <p:nvPr/>
        </p:nvCxnSpPr>
        <p:spPr>
          <a:xfrm>
            <a:off x="3667500" y="541407"/>
            <a:ext cx="54765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675" y="754225"/>
            <a:ext cx="3908399" cy="271234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8" name="Google Shape;138;p18"/>
          <p:cNvSpPr txBox="1"/>
          <p:nvPr/>
        </p:nvSpPr>
        <p:spPr>
          <a:xfrm>
            <a:off x="339675" y="3985575"/>
            <a:ext cx="39084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V</a:t>
            </a: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alidation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: 1 internal, 3 external data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 txBox="1"/>
          <p:nvPr/>
        </p:nvSpPr>
        <p:spPr>
          <a:xfrm>
            <a:off x="4572000" y="3800775"/>
            <a:ext cx="4282500" cy="554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외부 데이터를 사용하여 검증하였음에도 높은 예측률 보임 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SOFA SCORE 변수가 가지는 영향성 확인</a:t>
            </a:r>
            <a:endParaRPr b="1" sz="12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1" name="Google Shape;141;p18"/>
          <p:cNvGrpSpPr/>
          <p:nvPr/>
        </p:nvGrpSpPr>
        <p:grpSpPr>
          <a:xfrm>
            <a:off x="4571998" y="3064730"/>
            <a:ext cx="614399" cy="614399"/>
            <a:chOff x="5613748" y="1542393"/>
            <a:chExt cx="614399" cy="614399"/>
          </a:xfrm>
        </p:grpSpPr>
        <p:sp>
          <p:nvSpPr>
            <p:cNvPr id="142" name="Google Shape;142;p18"/>
            <p:cNvSpPr/>
            <p:nvPr/>
          </p:nvSpPr>
          <p:spPr>
            <a:xfrm>
              <a:off x="5613748" y="1542393"/>
              <a:ext cx="614399" cy="614399"/>
            </a:xfrm>
            <a:custGeom>
              <a:rect b="b" l="l" r="r" t="t"/>
              <a:pathLst>
                <a:path extrusionOk="0" h="6824" w="6824">
                  <a:moveTo>
                    <a:pt x="3416" y="1"/>
                  </a:moveTo>
                  <a:cubicBezTo>
                    <a:pt x="1506" y="1"/>
                    <a:pt x="0" y="1541"/>
                    <a:pt x="0" y="3417"/>
                  </a:cubicBezTo>
                  <a:cubicBezTo>
                    <a:pt x="0" y="5318"/>
                    <a:pt x="1506" y="6824"/>
                    <a:pt x="3416" y="6824"/>
                  </a:cubicBezTo>
                  <a:cubicBezTo>
                    <a:pt x="5283" y="6824"/>
                    <a:pt x="6823" y="5318"/>
                    <a:pt x="6823" y="3417"/>
                  </a:cubicBezTo>
                  <a:cubicBezTo>
                    <a:pt x="6823" y="1541"/>
                    <a:pt x="5283" y="1"/>
                    <a:pt x="3416" y="1"/>
                  </a:cubicBezTo>
                  <a:close/>
                </a:path>
              </a:pathLst>
            </a:custGeom>
            <a:solidFill>
              <a:srgbClr val="B2D9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" name="Google Shape;143;p18"/>
            <p:cNvGrpSpPr/>
            <p:nvPr/>
          </p:nvGrpSpPr>
          <p:grpSpPr>
            <a:xfrm>
              <a:off x="5739734" y="1641416"/>
              <a:ext cx="366250" cy="367060"/>
              <a:chOff x="1380329" y="2280215"/>
              <a:chExt cx="378396" cy="379233"/>
            </a:xfrm>
          </p:grpSpPr>
          <p:sp>
            <p:nvSpPr>
              <p:cNvPr id="144" name="Google Shape;144;p18"/>
              <p:cNvSpPr/>
              <p:nvPr/>
            </p:nvSpPr>
            <p:spPr>
              <a:xfrm>
                <a:off x="1454836" y="2358815"/>
                <a:ext cx="232637" cy="225288"/>
              </a:xfrm>
              <a:custGeom>
                <a:rect b="b" l="l" r="r" t="t"/>
                <a:pathLst>
                  <a:path extrusionOk="0" h="2422" w="2501">
                    <a:moveTo>
                      <a:pt x="1251" y="0"/>
                    </a:moveTo>
                    <a:cubicBezTo>
                      <a:pt x="555" y="0"/>
                      <a:pt x="0" y="546"/>
                      <a:pt x="0" y="1206"/>
                    </a:cubicBezTo>
                    <a:cubicBezTo>
                      <a:pt x="0" y="1761"/>
                      <a:pt x="370" y="2237"/>
                      <a:pt x="846" y="2421"/>
                    </a:cubicBezTo>
                    <a:cubicBezTo>
                      <a:pt x="881" y="2421"/>
                      <a:pt x="916" y="2386"/>
                      <a:pt x="960" y="2351"/>
                    </a:cubicBezTo>
                    <a:cubicBezTo>
                      <a:pt x="960" y="2307"/>
                      <a:pt x="916" y="2272"/>
                      <a:pt x="881" y="2272"/>
                    </a:cubicBezTo>
                    <a:cubicBezTo>
                      <a:pt x="441" y="2131"/>
                      <a:pt x="150" y="1726"/>
                      <a:pt x="150" y="1206"/>
                    </a:cubicBezTo>
                    <a:cubicBezTo>
                      <a:pt x="150" y="916"/>
                      <a:pt x="256" y="661"/>
                      <a:pt x="476" y="441"/>
                    </a:cubicBezTo>
                    <a:cubicBezTo>
                      <a:pt x="661" y="256"/>
                      <a:pt x="960" y="150"/>
                      <a:pt x="1251" y="150"/>
                    </a:cubicBezTo>
                    <a:cubicBezTo>
                      <a:pt x="1541" y="150"/>
                      <a:pt x="1840" y="256"/>
                      <a:pt x="2016" y="441"/>
                    </a:cubicBezTo>
                    <a:cubicBezTo>
                      <a:pt x="2201" y="661"/>
                      <a:pt x="2351" y="916"/>
                      <a:pt x="2351" y="1206"/>
                    </a:cubicBezTo>
                    <a:cubicBezTo>
                      <a:pt x="2351" y="1726"/>
                      <a:pt x="2016" y="2131"/>
                      <a:pt x="1620" y="2272"/>
                    </a:cubicBezTo>
                    <a:cubicBezTo>
                      <a:pt x="1576" y="2272"/>
                      <a:pt x="1541" y="2307"/>
                      <a:pt x="1541" y="2351"/>
                    </a:cubicBezTo>
                    <a:cubicBezTo>
                      <a:pt x="1576" y="2386"/>
                      <a:pt x="1620" y="2421"/>
                      <a:pt x="1656" y="2421"/>
                    </a:cubicBezTo>
                    <a:cubicBezTo>
                      <a:pt x="2131" y="2237"/>
                      <a:pt x="2501" y="1761"/>
                      <a:pt x="2501" y="1206"/>
                    </a:cubicBezTo>
                    <a:cubicBezTo>
                      <a:pt x="2501" y="546"/>
                      <a:pt x="1946" y="0"/>
                      <a:pt x="1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8"/>
              <p:cNvSpPr/>
              <p:nvPr/>
            </p:nvSpPr>
            <p:spPr>
              <a:xfrm>
                <a:off x="1564597" y="2488203"/>
                <a:ext cx="13115" cy="167152"/>
              </a:xfrm>
              <a:custGeom>
                <a:rect b="b" l="l" r="r" t="t"/>
                <a:pathLst>
                  <a:path extrusionOk="0" h="1797" w="141">
                    <a:moveTo>
                      <a:pt x="71" y="0"/>
                    </a:moveTo>
                    <a:cubicBezTo>
                      <a:pt x="35" y="0"/>
                      <a:pt x="0" y="36"/>
                      <a:pt x="0" y="80"/>
                    </a:cubicBezTo>
                    <a:lnTo>
                      <a:pt x="0" y="1726"/>
                    </a:lnTo>
                    <a:cubicBezTo>
                      <a:pt x="0" y="1761"/>
                      <a:pt x="35" y="1796"/>
                      <a:pt x="71" y="1796"/>
                    </a:cubicBezTo>
                    <a:cubicBezTo>
                      <a:pt x="106" y="1796"/>
                      <a:pt x="141" y="1761"/>
                      <a:pt x="141" y="1726"/>
                    </a:cubicBezTo>
                    <a:lnTo>
                      <a:pt x="141" y="80"/>
                    </a:lnTo>
                    <a:cubicBezTo>
                      <a:pt x="141" y="36"/>
                      <a:pt x="106" y="0"/>
                      <a:pt x="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8"/>
              <p:cNvSpPr/>
              <p:nvPr/>
            </p:nvSpPr>
            <p:spPr>
              <a:xfrm>
                <a:off x="1530181" y="2570059"/>
                <a:ext cx="81948" cy="89390"/>
              </a:xfrm>
              <a:custGeom>
                <a:rect b="b" l="l" r="r" t="t"/>
                <a:pathLst>
                  <a:path extrusionOk="0" h="961" w="881">
                    <a:moveTo>
                      <a:pt x="71" y="1"/>
                    </a:moveTo>
                    <a:cubicBezTo>
                      <a:pt x="36" y="1"/>
                      <a:pt x="0" y="36"/>
                      <a:pt x="0" y="80"/>
                    </a:cubicBezTo>
                    <a:lnTo>
                      <a:pt x="0" y="115"/>
                    </a:lnTo>
                    <a:lnTo>
                      <a:pt x="0" y="476"/>
                    </a:lnTo>
                    <a:cubicBezTo>
                      <a:pt x="0" y="591"/>
                      <a:pt x="36" y="661"/>
                      <a:pt x="71" y="696"/>
                    </a:cubicBezTo>
                    <a:lnTo>
                      <a:pt x="326" y="916"/>
                    </a:lnTo>
                    <a:cubicBezTo>
                      <a:pt x="370" y="916"/>
                      <a:pt x="405" y="960"/>
                      <a:pt x="441" y="960"/>
                    </a:cubicBezTo>
                    <a:cubicBezTo>
                      <a:pt x="476" y="960"/>
                      <a:pt x="511" y="916"/>
                      <a:pt x="546" y="916"/>
                    </a:cubicBezTo>
                    <a:lnTo>
                      <a:pt x="810" y="696"/>
                    </a:lnTo>
                    <a:cubicBezTo>
                      <a:pt x="846" y="661"/>
                      <a:pt x="881" y="591"/>
                      <a:pt x="881" y="520"/>
                    </a:cubicBezTo>
                    <a:lnTo>
                      <a:pt x="881" y="80"/>
                    </a:lnTo>
                    <a:cubicBezTo>
                      <a:pt x="881" y="36"/>
                      <a:pt x="846" y="1"/>
                      <a:pt x="810" y="1"/>
                    </a:cubicBezTo>
                    <a:cubicBezTo>
                      <a:pt x="766" y="1"/>
                      <a:pt x="731" y="36"/>
                      <a:pt x="731" y="80"/>
                    </a:cubicBezTo>
                    <a:lnTo>
                      <a:pt x="731" y="520"/>
                    </a:lnTo>
                    <a:cubicBezTo>
                      <a:pt x="731" y="555"/>
                      <a:pt x="731" y="591"/>
                      <a:pt x="696" y="591"/>
                    </a:cubicBezTo>
                    <a:lnTo>
                      <a:pt x="476" y="811"/>
                    </a:lnTo>
                    <a:lnTo>
                      <a:pt x="441" y="811"/>
                    </a:lnTo>
                    <a:lnTo>
                      <a:pt x="185" y="591"/>
                    </a:lnTo>
                    <a:cubicBezTo>
                      <a:pt x="150" y="555"/>
                      <a:pt x="150" y="520"/>
                      <a:pt x="150" y="476"/>
                    </a:cubicBezTo>
                    <a:lnTo>
                      <a:pt x="150" y="115"/>
                    </a:lnTo>
                    <a:lnTo>
                      <a:pt x="150" y="80"/>
                    </a:lnTo>
                    <a:cubicBezTo>
                      <a:pt x="150" y="36"/>
                      <a:pt x="106" y="1"/>
                      <a:pt x="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8"/>
              <p:cNvSpPr/>
              <p:nvPr/>
            </p:nvSpPr>
            <p:spPr>
              <a:xfrm>
                <a:off x="1560505" y="2280215"/>
                <a:ext cx="13953" cy="54880"/>
              </a:xfrm>
              <a:custGeom>
                <a:rect b="b" l="l" r="r" t="t"/>
                <a:pathLst>
                  <a:path extrusionOk="0" h="590" w="150">
                    <a:moveTo>
                      <a:pt x="79" y="0"/>
                    </a:moveTo>
                    <a:cubicBezTo>
                      <a:pt x="44" y="0"/>
                      <a:pt x="0" y="35"/>
                      <a:pt x="0" y="71"/>
                    </a:cubicBezTo>
                    <a:lnTo>
                      <a:pt x="0" y="511"/>
                    </a:lnTo>
                    <a:cubicBezTo>
                      <a:pt x="0" y="555"/>
                      <a:pt x="44" y="590"/>
                      <a:pt x="79" y="590"/>
                    </a:cubicBezTo>
                    <a:cubicBezTo>
                      <a:pt x="115" y="590"/>
                      <a:pt x="150" y="555"/>
                      <a:pt x="150" y="511"/>
                    </a:cubicBezTo>
                    <a:lnTo>
                      <a:pt x="150" y="71"/>
                    </a:lnTo>
                    <a:cubicBezTo>
                      <a:pt x="150" y="35"/>
                      <a:pt x="115" y="0"/>
                      <a:pt x="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8"/>
              <p:cNvSpPr/>
              <p:nvPr/>
            </p:nvSpPr>
            <p:spPr>
              <a:xfrm>
                <a:off x="1431117" y="2335840"/>
                <a:ext cx="44276" cy="42695"/>
              </a:xfrm>
              <a:custGeom>
                <a:rect b="b" l="l" r="r" t="t"/>
                <a:pathLst>
                  <a:path extrusionOk="0" h="459" w="476">
                    <a:moveTo>
                      <a:pt x="92" y="1"/>
                    </a:moveTo>
                    <a:cubicBezTo>
                      <a:pt x="73" y="1"/>
                      <a:pt x="53" y="10"/>
                      <a:pt x="35" y="27"/>
                    </a:cubicBezTo>
                    <a:cubicBezTo>
                      <a:pt x="0" y="62"/>
                      <a:pt x="0" y="98"/>
                      <a:pt x="35" y="133"/>
                    </a:cubicBezTo>
                    <a:lnTo>
                      <a:pt x="335" y="432"/>
                    </a:lnTo>
                    <a:cubicBezTo>
                      <a:pt x="352" y="450"/>
                      <a:pt x="370" y="459"/>
                      <a:pt x="387" y="459"/>
                    </a:cubicBezTo>
                    <a:cubicBezTo>
                      <a:pt x="405" y="459"/>
                      <a:pt x="423" y="450"/>
                      <a:pt x="440" y="432"/>
                    </a:cubicBezTo>
                    <a:cubicBezTo>
                      <a:pt x="475" y="397"/>
                      <a:pt x="475" y="353"/>
                      <a:pt x="440" y="318"/>
                    </a:cubicBezTo>
                    <a:lnTo>
                      <a:pt x="150" y="27"/>
                    </a:lnTo>
                    <a:cubicBezTo>
                      <a:pt x="132" y="10"/>
                      <a:pt x="112" y="1"/>
                      <a:pt x="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18"/>
              <p:cNvSpPr/>
              <p:nvPr/>
            </p:nvSpPr>
            <p:spPr>
              <a:xfrm>
                <a:off x="1380329" y="2464483"/>
                <a:ext cx="54136" cy="13953"/>
              </a:xfrm>
              <a:custGeom>
                <a:rect b="b" l="l" r="r" t="t"/>
                <a:pathLst>
                  <a:path extrusionOk="0" h="150" w="582">
                    <a:moveTo>
                      <a:pt x="71" y="0"/>
                    </a:moveTo>
                    <a:cubicBezTo>
                      <a:pt x="35" y="0"/>
                      <a:pt x="0" y="35"/>
                      <a:pt x="0" y="70"/>
                    </a:cubicBezTo>
                    <a:cubicBezTo>
                      <a:pt x="0" y="114"/>
                      <a:pt x="35" y="150"/>
                      <a:pt x="71" y="150"/>
                    </a:cubicBezTo>
                    <a:lnTo>
                      <a:pt x="511" y="150"/>
                    </a:lnTo>
                    <a:cubicBezTo>
                      <a:pt x="546" y="150"/>
                      <a:pt x="581" y="114"/>
                      <a:pt x="581" y="70"/>
                    </a:cubicBezTo>
                    <a:cubicBezTo>
                      <a:pt x="581" y="35"/>
                      <a:pt x="546" y="0"/>
                      <a:pt x="5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8"/>
              <p:cNvSpPr/>
              <p:nvPr/>
            </p:nvSpPr>
            <p:spPr>
              <a:xfrm>
                <a:off x="1703752" y="2461135"/>
                <a:ext cx="54973" cy="14046"/>
              </a:xfrm>
              <a:custGeom>
                <a:rect b="b" l="l" r="r" t="t"/>
                <a:pathLst>
                  <a:path extrusionOk="0" h="151" w="591">
                    <a:moveTo>
                      <a:pt x="80" y="1"/>
                    </a:moveTo>
                    <a:cubicBezTo>
                      <a:pt x="45" y="1"/>
                      <a:pt x="1" y="36"/>
                      <a:pt x="1" y="71"/>
                    </a:cubicBezTo>
                    <a:cubicBezTo>
                      <a:pt x="1" y="106"/>
                      <a:pt x="45" y="150"/>
                      <a:pt x="80" y="150"/>
                    </a:cubicBezTo>
                    <a:lnTo>
                      <a:pt x="520" y="150"/>
                    </a:lnTo>
                    <a:cubicBezTo>
                      <a:pt x="555" y="150"/>
                      <a:pt x="591" y="106"/>
                      <a:pt x="591" y="71"/>
                    </a:cubicBezTo>
                    <a:cubicBezTo>
                      <a:pt x="591" y="36"/>
                      <a:pt x="555" y="1"/>
                      <a:pt x="5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8"/>
              <p:cNvSpPr/>
              <p:nvPr/>
            </p:nvSpPr>
            <p:spPr>
              <a:xfrm>
                <a:off x="1659569" y="2332584"/>
                <a:ext cx="44276" cy="42695"/>
              </a:xfrm>
              <a:custGeom>
                <a:rect b="b" l="l" r="r" t="t"/>
                <a:pathLst>
                  <a:path extrusionOk="0" h="459" w="476">
                    <a:moveTo>
                      <a:pt x="405" y="1"/>
                    </a:moveTo>
                    <a:cubicBezTo>
                      <a:pt x="388" y="1"/>
                      <a:pt x="370" y="9"/>
                      <a:pt x="370" y="27"/>
                    </a:cubicBezTo>
                    <a:lnTo>
                      <a:pt x="36" y="353"/>
                    </a:lnTo>
                    <a:cubicBezTo>
                      <a:pt x="0" y="353"/>
                      <a:pt x="0" y="432"/>
                      <a:pt x="36" y="432"/>
                    </a:cubicBezTo>
                    <a:cubicBezTo>
                      <a:pt x="58" y="450"/>
                      <a:pt x="77" y="458"/>
                      <a:pt x="96" y="458"/>
                    </a:cubicBezTo>
                    <a:cubicBezTo>
                      <a:pt x="115" y="458"/>
                      <a:pt x="132" y="450"/>
                      <a:pt x="150" y="432"/>
                    </a:cubicBezTo>
                    <a:lnTo>
                      <a:pt x="441" y="133"/>
                    </a:lnTo>
                    <a:cubicBezTo>
                      <a:pt x="476" y="97"/>
                      <a:pt x="476" y="62"/>
                      <a:pt x="441" y="27"/>
                    </a:cubicBezTo>
                    <a:cubicBezTo>
                      <a:pt x="441" y="9"/>
                      <a:pt x="423" y="1"/>
                      <a:pt x="4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52" name="Google Shape;152;p18"/>
          <p:cNvSpPr txBox="1"/>
          <p:nvPr/>
        </p:nvSpPr>
        <p:spPr>
          <a:xfrm>
            <a:off x="5264125" y="3171825"/>
            <a:ext cx="6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Point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3" y="805850"/>
            <a:ext cx="4282501" cy="19944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4" name="Google Shape;154;p18"/>
          <p:cNvSpPr txBox="1"/>
          <p:nvPr/>
        </p:nvSpPr>
        <p:spPr>
          <a:xfrm>
            <a:off x="4566675" y="62450"/>
            <a:ext cx="457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Short - Term Mortality Prediction Model/ Review</a:t>
            </a:r>
            <a:endParaRPr sz="17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8472458" y="46752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Comfortaa"/>
                <a:ea typeface="Comfortaa"/>
                <a:cs typeface="Comfortaa"/>
                <a:sym typeface="Comfortaa"/>
              </a:rPr>
              <a:t>‹#›</a:t>
            </a:fld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19"/>
          <p:cNvCxnSpPr/>
          <p:nvPr/>
        </p:nvCxnSpPr>
        <p:spPr>
          <a:xfrm>
            <a:off x="3667500" y="541407"/>
            <a:ext cx="54765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19"/>
          <p:cNvSpPr txBox="1"/>
          <p:nvPr/>
        </p:nvSpPr>
        <p:spPr>
          <a:xfrm>
            <a:off x="1244850" y="2749413"/>
            <a:ext cx="66543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Topic 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: 암 환자 사망률 예측을 위한 머신러닝 알고리즘 개발 및 검증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1244850" y="3230700"/>
            <a:ext cx="66543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Study population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 : 16.2 - 16.7,  종양 또는 혈액 관련 암 진료를 받은 성인 26,525명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1244700" y="3711975"/>
            <a:ext cx="66543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Outcomes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 : 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180-day mortality from the index encounter;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1244850" y="4193250"/>
            <a:ext cx="66543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Data Source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 :  </a:t>
            </a:r>
            <a:r>
              <a:rPr lang="es" sz="1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University of Pennsylvania Health System EHR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525" y="827112"/>
            <a:ext cx="6686951" cy="178482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6" name="Google Shape;166;p19"/>
          <p:cNvSpPr txBox="1"/>
          <p:nvPr/>
        </p:nvSpPr>
        <p:spPr>
          <a:xfrm>
            <a:off x="4566675" y="62450"/>
            <a:ext cx="457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Short - Term Mortality Prediction Model/ Review</a:t>
            </a:r>
            <a:endParaRPr sz="17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8472458" y="46752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Comfortaa"/>
                <a:ea typeface="Comfortaa"/>
                <a:cs typeface="Comfortaa"/>
                <a:sym typeface="Comfortaa"/>
              </a:rPr>
              <a:t>‹#›</a:t>
            </a:fld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20"/>
          <p:cNvCxnSpPr/>
          <p:nvPr/>
        </p:nvCxnSpPr>
        <p:spPr>
          <a:xfrm>
            <a:off x="3667500" y="541407"/>
            <a:ext cx="54765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0"/>
          <p:cNvSpPr txBox="1"/>
          <p:nvPr/>
        </p:nvSpPr>
        <p:spPr>
          <a:xfrm>
            <a:off x="4803375" y="1418975"/>
            <a:ext cx="4233900" cy="5541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Model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Logistic regression, Gradient boosting, and Random forest algorithms.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0"/>
          <p:cNvSpPr txBox="1"/>
          <p:nvPr/>
        </p:nvSpPr>
        <p:spPr>
          <a:xfrm>
            <a:off x="4803200" y="2494775"/>
            <a:ext cx="4233900" cy="9234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Variable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emographic variables (eg, age and sex)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Elixhauser comorbidities(31)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laboratory(83) and select electrocardiogram data(9)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4803300" y="2029500"/>
            <a:ext cx="42339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Selected </a:t>
            </a: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Model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Gradient boosting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6" name="Google Shape;176;p20"/>
          <p:cNvPicPr preferRelativeResize="0"/>
          <p:nvPr/>
        </p:nvPicPr>
        <p:blipFill rotWithShape="1">
          <a:blip r:embed="rId3">
            <a:alphaModFix/>
          </a:blip>
          <a:srcRect b="0" l="0" r="2458" t="0"/>
          <a:stretch/>
        </p:blipFill>
        <p:spPr>
          <a:xfrm>
            <a:off x="103825" y="1418975"/>
            <a:ext cx="4468174" cy="28873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7" name="Google Shape;177;p20"/>
          <p:cNvSpPr txBox="1"/>
          <p:nvPr/>
        </p:nvSpPr>
        <p:spPr>
          <a:xfrm>
            <a:off x="4793100" y="3485975"/>
            <a:ext cx="42339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Train/Test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: 18 567 (70.0%) / 7958 (30.0%) 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0"/>
          <p:cNvSpPr txBox="1"/>
          <p:nvPr/>
        </p:nvSpPr>
        <p:spPr>
          <a:xfrm>
            <a:off x="4803175" y="3937050"/>
            <a:ext cx="4233900" cy="3693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Software</a:t>
            </a: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: SAS, Python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4566675" y="62450"/>
            <a:ext cx="457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Short - Term Mortality Prediction Model/ Review</a:t>
            </a:r>
            <a:endParaRPr sz="17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8472458" y="46752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Comfortaa"/>
                <a:ea typeface="Comfortaa"/>
                <a:cs typeface="Comfortaa"/>
                <a:sym typeface="Comfortaa"/>
              </a:rPr>
              <a:t>‹#›</a:t>
            </a:fld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Google Shape;185;p21"/>
          <p:cNvCxnSpPr/>
          <p:nvPr/>
        </p:nvCxnSpPr>
        <p:spPr>
          <a:xfrm>
            <a:off x="3667500" y="541407"/>
            <a:ext cx="54765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1"/>
          <p:cNvSpPr txBox="1"/>
          <p:nvPr/>
        </p:nvSpPr>
        <p:spPr>
          <a:xfrm>
            <a:off x="4617875" y="2060500"/>
            <a:ext cx="4421400" cy="1293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과적합에도 불구하고, gradient boosting 및  random forest 모델은 우수한 판별력과 홀드아웃 유효성 검사 세트에서 우수한 PPV를 보임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실제 모델의 성능과 임상에서의 타당한 부분은 차이가 존재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rgbClr val="FDFDFD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87" name="Google Shape;187;p21"/>
          <p:cNvGrpSpPr/>
          <p:nvPr/>
        </p:nvGrpSpPr>
        <p:grpSpPr>
          <a:xfrm>
            <a:off x="4617873" y="1324455"/>
            <a:ext cx="614399" cy="614399"/>
            <a:chOff x="5613748" y="1542393"/>
            <a:chExt cx="614399" cy="614399"/>
          </a:xfrm>
        </p:grpSpPr>
        <p:sp>
          <p:nvSpPr>
            <p:cNvPr id="188" name="Google Shape;188;p21"/>
            <p:cNvSpPr/>
            <p:nvPr/>
          </p:nvSpPr>
          <p:spPr>
            <a:xfrm>
              <a:off x="5613748" y="1542393"/>
              <a:ext cx="614399" cy="614399"/>
            </a:xfrm>
            <a:custGeom>
              <a:rect b="b" l="l" r="r" t="t"/>
              <a:pathLst>
                <a:path extrusionOk="0" h="6824" w="6824">
                  <a:moveTo>
                    <a:pt x="3416" y="1"/>
                  </a:moveTo>
                  <a:cubicBezTo>
                    <a:pt x="1506" y="1"/>
                    <a:pt x="0" y="1541"/>
                    <a:pt x="0" y="3417"/>
                  </a:cubicBezTo>
                  <a:cubicBezTo>
                    <a:pt x="0" y="5318"/>
                    <a:pt x="1506" y="6824"/>
                    <a:pt x="3416" y="6824"/>
                  </a:cubicBezTo>
                  <a:cubicBezTo>
                    <a:pt x="5283" y="6824"/>
                    <a:pt x="6823" y="5318"/>
                    <a:pt x="6823" y="3417"/>
                  </a:cubicBezTo>
                  <a:cubicBezTo>
                    <a:pt x="6823" y="1541"/>
                    <a:pt x="5283" y="1"/>
                    <a:pt x="3416" y="1"/>
                  </a:cubicBezTo>
                  <a:close/>
                </a:path>
              </a:pathLst>
            </a:custGeom>
            <a:solidFill>
              <a:srgbClr val="B2D9A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9" name="Google Shape;189;p21"/>
            <p:cNvGrpSpPr/>
            <p:nvPr/>
          </p:nvGrpSpPr>
          <p:grpSpPr>
            <a:xfrm>
              <a:off x="5739734" y="1641416"/>
              <a:ext cx="366250" cy="367060"/>
              <a:chOff x="1380329" y="2280215"/>
              <a:chExt cx="378396" cy="379233"/>
            </a:xfrm>
          </p:grpSpPr>
          <p:sp>
            <p:nvSpPr>
              <p:cNvPr id="190" name="Google Shape;190;p21"/>
              <p:cNvSpPr/>
              <p:nvPr/>
            </p:nvSpPr>
            <p:spPr>
              <a:xfrm>
                <a:off x="1454836" y="2358815"/>
                <a:ext cx="232637" cy="225288"/>
              </a:xfrm>
              <a:custGeom>
                <a:rect b="b" l="l" r="r" t="t"/>
                <a:pathLst>
                  <a:path extrusionOk="0" h="2422" w="2501">
                    <a:moveTo>
                      <a:pt x="1251" y="0"/>
                    </a:moveTo>
                    <a:cubicBezTo>
                      <a:pt x="555" y="0"/>
                      <a:pt x="0" y="546"/>
                      <a:pt x="0" y="1206"/>
                    </a:cubicBezTo>
                    <a:cubicBezTo>
                      <a:pt x="0" y="1761"/>
                      <a:pt x="370" y="2237"/>
                      <a:pt x="846" y="2421"/>
                    </a:cubicBezTo>
                    <a:cubicBezTo>
                      <a:pt x="881" y="2421"/>
                      <a:pt x="916" y="2386"/>
                      <a:pt x="960" y="2351"/>
                    </a:cubicBezTo>
                    <a:cubicBezTo>
                      <a:pt x="960" y="2307"/>
                      <a:pt x="916" y="2272"/>
                      <a:pt x="881" y="2272"/>
                    </a:cubicBezTo>
                    <a:cubicBezTo>
                      <a:pt x="441" y="2131"/>
                      <a:pt x="150" y="1726"/>
                      <a:pt x="150" y="1206"/>
                    </a:cubicBezTo>
                    <a:cubicBezTo>
                      <a:pt x="150" y="916"/>
                      <a:pt x="256" y="661"/>
                      <a:pt x="476" y="441"/>
                    </a:cubicBezTo>
                    <a:cubicBezTo>
                      <a:pt x="661" y="256"/>
                      <a:pt x="960" y="150"/>
                      <a:pt x="1251" y="150"/>
                    </a:cubicBezTo>
                    <a:cubicBezTo>
                      <a:pt x="1541" y="150"/>
                      <a:pt x="1840" y="256"/>
                      <a:pt x="2016" y="441"/>
                    </a:cubicBezTo>
                    <a:cubicBezTo>
                      <a:pt x="2201" y="661"/>
                      <a:pt x="2351" y="916"/>
                      <a:pt x="2351" y="1206"/>
                    </a:cubicBezTo>
                    <a:cubicBezTo>
                      <a:pt x="2351" y="1726"/>
                      <a:pt x="2016" y="2131"/>
                      <a:pt x="1620" y="2272"/>
                    </a:cubicBezTo>
                    <a:cubicBezTo>
                      <a:pt x="1576" y="2272"/>
                      <a:pt x="1541" y="2307"/>
                      <a:pt x="1541" y="2351"/>
                    </a:cubicBezTo>
                    <a:cubicBezTo>
                      <a:pt x="1576" y="2386"/>
                      <a:pt x="1620" y="2421"/>
                      <a:pt x="1656" y="2421"/>
                    </a:cubicBezTo>
                    <a:cubicBezTo>
                      <a:pt x="2131" y="2237"/>
                      <a:pt x="2501" y="1761"/>
                      <a:pt x="2501" y="1206"/>
                    </a:cubicBezTo>
                    <a:cubicBezTo>
                      <a:pt x="2501" y="546"/>
                      <a:pt x="1946" y="0"/>
                      <a:pt x="1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1"/>
              <p:cNvSpPr/>
              <p:nvPr/>
            </p:nvSpPr>
            <p:spPr>
              <a:xfrm>
                <a:off x="1564597" y="2488203"/>
                <a:ext cx="13115" cy="167152"/>
              </a:xfrm>
              <a:custGeom>
                <a:rect b="b" l="l" r="r" t="t"/>
                <a:pathLst>
                  <a:path extrusionOk="0" h="1797" w="141">
                    <a:moveTo>
                      <a:pt x="71" y="0"/>
                    </a:moveTo>
                    <a:cubicBezTo>
                      <a:pt x="35" y="0"/>
                      <a:pt x="0" y="36"/>
                      <a:pt x="0" y="80"/>
                    </a:cubicBezTo>
                    <a:lnTo>
                      <a:pt x="0" y="1726"/>
                    </a:lnTo>
                    <a:cubicBezTo>
                      <a:pt x="0" y="1761"/>
                      <a:pt x="35" y="1796"/>
                      <a:pt x="71" y="1796"/>
                    </a:cubicBezTo>
                    <a:cubicBezTo>
                      <a:pt x="106" y="1796"/>
                      <a:pt x="141" y="1761"/>
                      <a:pt x="141" y="1726"/>
                    </a:cubicBezTo>
                    <a:lnTo>
                      <a:pt x="141" y="80"/>
                    </a:lnTo>
                    <a:cubicBezTo>
                      <a:pt x="141" y="36"/>
                      <a:pt x="106" y="0"/>
                      <a:pt x="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21"/>
              <p:cNvSpPr/>
              <p:nvPr/>
            </p:nvSpPr>
            <p:spPr>
              <a:xfrm>
                <a:off x="1530181" y="2570059"/>
                <a:ext cx="81948" cy="89390"/>
              </a:xfrm>
              <a:custGeom>
                <a:rect b="b" l="l" r="r" t="t"/>
                <a:pathLst>
                  <a:path extrusionOk="0" h="961" w="881">
                    <a:moveTo>
                      <a:pt x="71" y="1"/>
                    </a:moveTo>
                    <a:cubicBezTo>
                      <a:pt x="36" y="1"/>
                      <a:pt x="0" y="36"/>
                      <a:pt x="0" y="80"/>
                    </a:cubicBezTo>
                    <a:lnTo>
                      <a:pt x="0" y="115"/>
                    </a:lnTo>
                    <a:lnTo>
                      <a:pt x="0" y="476"/>
                    </a:lnTo>
                    <a:cubicBezTo>
                      <a:pt x="0" y="591"/>
                      <a:pt x="36" y="661"/>
                      <a:pt x="71" y="696"/>
                    </a:cubicBezTo>
                    <a:lnTo>
                      <a:pt x="326" y="916"/>
                    </a:lnTo>
                    <a:cubicBezTo>
                      <a:pt x="370" y="916"/>
                      <a:pt x="405" y="960"/>
                      <a:pt x="441" y="960"/>
                    </a:cubicBezTo>
                    <a:cubicBezTo>
                      <a:pt x="476" y="960"/>
                      <a:pt x="511" y="916"/>
                      <a:pt x="546" y="916"/>
                    </a:cubicBezTo>
                    <a:lnTo>
                      <a:pt x="810" y="696"/>
                    </a:lnTo>
                    <a:cubicBezTo>
                      <a:pt x="846" y="661"/>
                      <a:pt x="881" y="591"/>
                      <a:pt x="881" y="520"/>
                    </a:cubicBezTo>
                    <a:lnTo>
                      <a:pt x="881" y="80"/>
                    </a:lnTo>
                    <a:cubicBezTo>
                      <a:pt x="881" y="36"/>
                      <a:pt x="846" y="1"/>
                      <a:pt x="810" y="1"/>
                    </a:cubicBezTo>
                    <a:cubicBezTo>
                      <a:pt x="766" y="1"/>
                      <a:pt x="731" y="36"/>
                      <a:pt x="731" y="80"/>
                    </a:cubicBezTo>
                    <a:lnTo>
                      <a:pt x="731" y="520"/>
                    </a:lnTo>
                    <a:cubicBezTo>
                      <a:pt x="731" y="555"/>
                      <a:pt x="731" y="591"/>
                      <a:pt x="696" y="591"/>
                    </a:cubicBezTo>
                    <a:lnTo>
                      <a:pt x="476" y="811"/>
                    </a:lnTo>
                    <a:lnTo>
                      <a:pt x="441" y="811"/>
                    </a:lnTo>
                    <a:lnTo>
                      <a:pt x="185" y="591"/>
                    </a:lnTo>
                    <a:cubicBezTo>
                      <a:pt x="150" y="555"/>
                      <a:pt x="150" y="520"/>
                      <a:pt x="150" y="476"/>
                    </a:cubicBezTo>
                    <a:lnTo>
                      <a:pt x="150" y="115"/>
                    </a:lnTo>
                    <a:lnTo>
                      <a:pt x="150" y="80"/>
                    </a:lnTo>
                    <a:cubicBezTo>
                      <a:pt x="150" y="36"/>
                      <a:pt x="106" y="1"/>
                      <a:pt x="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1"/>
              <p:cNvSpPr/>
              <p:nvPr/>
            </p:nvSpPr>
            <p:spPr>
              <a:xfrm>
                <a:off x="1560505" y="2280215"/>
                <a:ext cx="13953" cy="54880"/>
              </a:xfrm>
              <a:custGeom>
                <a:rect b="b" l="l" r="r" t="t"/>
                <a:pathLst>
                  <a:path extrusionOk="0" h="590" w="150">
                    <a:moveTo>
                      <a:pt x="79" y="0"/>
                    </a:moveTo>
                    <a:cubicBezTo>
                      <a:pt x="44" y="0"/>
                      <a:pt x="0" y="35"/>
                      <a:pt x="0" y="71"/>
                    </a:cubicBezTo>
                    <a:lnTo>
                      <a:pt x="0" y="511"/>
                    </a:lnTo>
                    <a:cubicBezTo>
                      <a:pt x="0" y="555"/>
                      <a:pt x="44" y="590"/>
                      <a:pt x="79" y="590"/>
                    </a:cubicBezTo>
                    <a:cubicBezTo>
                      <a:pt x="115" y="590"/>
                      <a:pt x="150" y="555"/>
                      <a:pt x="150" y="511"/>
                    </a:cubicBezTo>
                    <a:lnTo>
                      <a:pt x="150" y="71"/>
                    </a:lnTo>
                    <a:cubicBezTo>
                      <a:pt x="150" y="35"/>
                      <a:pt x="115" y="0"/>
                      <a:pt x="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1"/>
              <p:cNvSpPr/>
              <p:nvPr/>
            </p:nvSpPr>
            <p:spPr>
              <a:xfrm>
                <a:off x="1431117" y="2335840"/>
                <a:ext cx="44276" cy="42695"/>
              </a:xfrm>
              <a:custGeom>
                <a:rect b="b" l="l" r="r" t="t"/>
                <a:pathLst>
                  <a:path extrusionOk="0" h="459" w="476">
                    <a:moveTo>
                      <a:pt x="92" y="1"/>
                    </a:moveTo>
                    <a:cubicBezTo>
                      <a:pt x="73" y="1"/>
                      <a:pt x="53" y="10"/>
                      <a:pt x="35" y="27"/>
                    </a:cubicBezTo>
                    <a:cubicBezTo>
                      <a:pt x="0" y="62"/>
                      <a:pt x="0" y="98"/>
                      <a:pt x="35" y="133"/>
                    </a:cubicBezTo>
                    <a:lnTo>
                      <a:pt x="335" y="432"/>
                    </a:lnTo>
                    <a:cubicBezTo>
                      <a:pt x="352" y="450"/>
                      <a:pt x="370" y="459"/>
                      <a:pt x="387" y="459"/>
                    </a:cubicBezTo>
                    <a:cubicBezTo>
                      <a:pt x="405" y="459"/>
                      <a:pt x="423" y="450"/>
                      <a:pt x="440" y="432"/>
                    </a:cubicBezTo>
                    <a:cubicBezTo>
                      <a:pt x="475" y="397"/>
                      <a:pt x="475" y="353"/>
                      <a:pt x="440" y="318"/>
                    </a:cubicBezTo>
                    <a:lnTo>
                      <a:pt x="150" y="27"/>
                    </a:lnTo>
                    <a:cubicBezTo>
                      <a:pt x="132" y="10"/>
                      <a:pt x="112" y="1"/>
                      <a:pt x="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1"/>
              <p:cNvSpPr/>
              <p:nvPr/>
            </p:nvSpPr>
            <p:spPr>
              <a:xfrm>
                <a:off x="1380329" y="2464483"/>
                <a:ext cx="54136" cy="13953"/>
              </a:xfrm>
              <a:custGeom>
                <a:rect b="b" l="l" r="r" t="t"/>
                <a:pathLst>
                  <a:path extrusionOk="0" h="150" w="582">
                    <a:moveTo>
                      <a:pt x="71" y="0"/>
                    </a:moveTo>
                    <a:cubicBezTo>
                      <a:pt x="35" y="0"/>
                      <a:pt x="0" y="35"/>
                      <a:pt x="0" y="70"/>
                    </a:cubicBezTo>
                    <a:cubicBezTo>
                      <a:pt x="0" y="114"/>
                      <a:pt x="35" y="150"/>
                      <a:pt x="71" y="150"/>
                    </a:cubicBezTo>
                    <a:lnTo>
                      <a:pt x="511" y="150"/>
                    </a:lnTo>
                    <a:cubicBezTo>
                      <a:pt x="546" y="150"/>
                      <a:pt x="581" y="114"/>
                      <a:pt x="581" y="70"/>
                    </a:cubicBezTo>
                    <a:cubicBezTo>
                      <a:pt x="581" y="35"/>
                      <a:pt x="546" y="0"/>
                      <a:pt x="5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1"/>
              <p:cNvSpPr/>
              <p:nvPr/>
            </p:nvSpPr>
            <p:spPr>
              <a:xfrm>
                <a:off x="1703752" y="2461135"/>
                <a:ext cx="54973" cy="14046"/>
              </a:xfrm>
              <a:custGeom>
                <a:rect b="b" l="l" r="r" t="t"/>
                <a:pathLst>
                  <a:path extrusionOk="0" h="151" w="591">
                    <a:moveTo>
                      <a:pt x="80" y="1"/>
                    </a:moveTo>
                    <a:cubicBezTo>
                      <a:pt x="45" y="1"/>
                      <a:pt x="1" y="36"/>
                      <a:pt x="1" y="71"/>
                    </a:cubicBezTo>
                    <a:cubicBezTo>
                      <a:pt x="1" y="106"/>
                      <a:pt x="45" y="150"/>
                      <a:pt x="80" y="150"/>
                    </a:cubicBezTo>
                    <a:lnTo>
                      <a:pt x="520" y="150"/>
                    </a:lnTo>
                    <a:cubicBezTo>
                      <a:pt x="555" y="150"/>
                      <a:pt x="591" y="106"/>
                      <a:pt x="591" y="71"/>
                    </a:cubicBezTo>
                    <a:cubicBezTo>
                      <a:pt x="591" y="36"/>
                      <a:pt x="555" y="1"/>
                      <a:pt x="5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1"/>
              <p:cNvSpPr/>
              <p:nvPr/>
            </p:nvSpPr>
            <p:spPr>
              <a:xfrm>
                <a:off x="1659569" y="2332584"/>
                <a:ext cx="44276" cy="42695"/>
              </a:xfrm>
              <a:custGeom>
                <a:rect b="b" l="l" r="r" t="t"/>
                <a:pathLst>
                  <a:path extrusionOk="0" h="459" w="476">
                    <a:moveTo>
                      <a:pt x="405" y="1"/>
                    </a:moveTo>
                    <a:cubicBezTo>
                      <a:pt x="388" y="1"/>
                      <a:pt x="370" y="9"/>
                      <a:pt x="370" y="27"/>
                    </a:cubicBezTo>
                    <a:lnTo>
                      <a:pt x="36" y="353"/>
                    </a:lnTo>
                    <a:cubicBezTo>
                      <a:pt x="0" y="353"/>
                      <a:pt x="0" y="432"/>
                      <a:pt x="36" y="432"/>
                    </a:cubicBezTo>
                    <a:cubicBezTo>
                      <a:pt x="58" y="450"/>
                      <a:pt x="77" y="458"/>
                      <a:pt x="96" y="458"/>
                    </a:cubicBezTo>
                    <a:cubicBezTo>
                      <a:pt x="115" y="458"/>
                      <a:pt x="132" y="450"/>
                      <a:pt x="150" y="432"/>
                    </a:cubicBezTo>
                    <a:lnTo>
                      <a:pt x="441" y="133"/>
                    </a:lnTo>
                    <a:cubicBezTo>
                      <a:pt x="476" y="97"/>
                      <a:pt x="476" y="62"/>
                      <a:pt x="441" y="27"/>
                    </a:cubicBezTo>
                    <a:cubicBezTo>
                      <a:pt x="441" y="9"/>
                      <a:pt x="423" y="1"/>
                      <a:pt x="40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8" name="Google Shape;198;p21"/>
          <p:cNvSpPr txBox="1"/>
          <p:nvPr/>
        </p:nvSpPr>
        <p:spPr>
          <a:xfrm>
            <a:off x="5310000" y="1431550"/>
            <a:ext cx="6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highlight>
                  <a:srgbClr val="FDFDFD"/>
                </a:highlight>
                <a:latin typeface="Roboto"/>
                <a:ea typeface="Roboto"/>
                <a:cs typeface="Roboto"/>
                <a:sym typeface="Roboto"/>
              </a:rPr>
              <a:t>Point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9" name="Google Shape;1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25" y="1324450"/>
            <a:ext cx="4310451" cy="259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0" name="Google Shape;200;p21"/>
          <p:cNvSpPr txBox="1"/>
          <p:nvPr/>
        </p:nvSpPr>
        <p:spPr>
          <a:xfrm>
            <a:off x="4566675" y="62450"/>
            <a:ext cx="457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Short - Term Mortality Prediction Model/ Review</a:t>
            </a:r>
            <a:endParaRPr sz="17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8472458" y="4675275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Comfortaa"/>
                <a:ea typeface="Comfortaa"/>
                <a:cs typeface="Comfortaa"/>
                <a:sym typeface="Comfortaa"/>
              </a:rPr>
              <a:t>‹#›</a:t>
            </a:fld>
            <a:endParaRPr sz="1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ject Manager's Dream Monthly Report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F7F7F7"/>
      </a:lt2>
      <a:accent1>
        <a:srgbClr val="C8DDA4"/>
      </a:accent1>
      <a:accent2>
        <a:srgbClr val="B2D9AB"/>
      </a:accent2>
      <a:accent3>
        <a:srgbClr val="87BC9E"/>
      </a:accent3>
      <a:accent4>
        <a:srgbClr val="395B8E"/>
      </a:accent4>
      <a:accent5>
        <a:srgbClr val="1C3B6A"/>
      </a:accent5>
      <a:accent6>
        <a:srgbClr val="1C3B6A"/>
      </a:accent6>
      <a:hlink>
        <a:srgbClr val="1C3B6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